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oboto Black"/>
      <p:bold r:id="rId39"/>
      <p:boldItalic r:id="rId40"/>
    </p:embeddedFon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lack-boldItalic.fntdata"/><Relationship Id="rId20" Type="http://schemas.openxmlformats.org/officeDocument/2006/relationships/slide" Target="slides/slide15.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7.xml"/><Relationship Id="rId44" Type="http://schemas.openxmlformats.org/officeDocument/2006/relationships/font" Target="fonts/Roboto-boldItalic.fntdata"/><Relationship Id="rId21" Type="http://schemas.openxmlformats.org/officeDocument/2006/relationships/slide" Target="slides/slide16.xml"/><Relationship Id="rId43" Type="http://schemas.openxmlformats.org/officeDocument/2006/relationships/font" Target="fonts/Robot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Black-bold.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Method_of_loci" TargetMode="External"/><Relationship Id="rId3" Type="http://schemas.openxmlformats.org/officeDocument/2006/relationships/hyperlink" Target="https://www.monitask.com/en/blog/best-memorization-technique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mdjourney.com/studying-with-memory-palace-in-medical-schoo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mdjourney.com/studying-with-memory-palace-in-medical-schoo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azon.com/Moonwalking-Einstein-Science-Remembering-Everything/dp/0143120530"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magethink.net/true-or-false-vision-rules-the-brain/" TargetMode="External"/><Relationship Id="rId3" Type="http://schemas.openxmlformats.org/officeDocument/2006/relationships/hyperlink" Target="https://www.imagethink.net/true-or-false-vision-rules-the-brai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89d7d98c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89d7d98c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Hey everyone, My name’s Dave Cohen and this Brown Bag talk is about (TITLE)</a:t>
            </a:r>
            <a:endParaRPr>
              <a:solidFill>
                <a:schemeClr val="dk1"/>
              </a:solidFill>
            </a:endParaRPr>
          </a:p>
          <a:p>
            <a:pPr indent="0" lvl="0" marL="0" rtl="0" algn="l">
              <a:spcBef>
                <a:spcPts val="0"/>
              </a:spcBef>
              <a:spcAft>
                <a:spcPts val="0"/>
              </a:spcAft>
              <a:buNone/>
            </a:pPr>
            <a:r>
              <a:rPr lang="en">
                <a:solidFill>
                  <a:schemeClr val="dk1"/>
                </a:solidFill>
              </a:rPr>
              <a:t>The goal of this talk is to introduce some new learning and memory techniques. I’m hoping that you’ll find them fun and interesting and you’ll want to try them out.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89d7d98cf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89d7d98cf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t>Let’s take a conversation with chatgpt for example. Text goes in as a question and we get an answer in text.</a:t>
            </a:r>
            <a:endParaRPr sz="1200"/>
          </a:p>
          <a:p>
            <a:pPr indent="0" lvl="0" marL="0" rtl="0" algn="l">
              <a:lnSpc>
                <a:spcPct val="115000"/>
              </a:lnSpc>
              <a:spcBef>
                <a:spcPts val="1200"/>
              </a:spcBef>
              <a:spcAft>
                <a:spcPts val="0"/>
              </a:spcAft>
              <a:buClr>
                <a:schemeClr val="dk1"/>
              </a:buClr>
              <a:buSzPts val="1100"/>
              <a:buFont typeface="Arial"/>
              <a:buNone/>
            </a:pPr>
            <a:r>
              <a:rPr lang="en" sz="1200"/>
              <a:t>But what about the in-between bits - the thought processes </a:t>
            </a:r>
            <a:r>
              <a:rPr i="1" lang="en" sz="1200"/>
              <a:t>behind</a:t>
            </a:r>
            <a:r>
              <a:rPr lang="en" sz="1200"/>
              <a:t> coming up with the question and how we </a:t>
            </a:r>
            <a:r>
              <a:rPr i="1" lang="en" sz="1200"/>
              <a:t>process</a:t>
            </a:r>
            <a:r>
              <a:rPr lang="en" sz="1200"/>
              <a:t> the answer?</a:t>
            </a:r>
            <a:endParaRPr sz="1200"/>
          </a:p>
          <a:p>
            <a:pPr indent="0" lvl="0" marL="0" rtl="0" algn="l">
              <a:lnSpc>
                <a:spcPct val="115000"/>
              </a:lnSpc>
              <a:spcBef>
                <a:spcPts val="1200"/>
              </a:spcBef>
              <a:spcAft>
                <a:spcPts val="1200"/>
              </a:spcAft>
              <a:buClr>
                <a:schemeClr val="dk1"/>
              </a:buClr>
              <a:buSzPts val="1100"/>
              <a:buFont typeface="Arial"/>
              <a:buNone/>
            </a:pPr>
            <a:r>
              <a:rPr lang="en" sz="1200"/>
              <a:t>I see text as the end result. But it’s a handicap to think only in text.</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55eb56ec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455eb56ec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let’s lay the groundwork for enhancing our memories and learning better as a result. We’ll first get in touch with our imaginative powers. By that, I mean conjuring something in the mind, usually associated with one of the 5 senses. Associating what we’re trying to learn with one or more of the senses helps create a richer, more vivid learning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significant part of the visual part of our brains can remember faces in great detail, so faces can be great learning aids.</a:t>
            </a:r>
            <a:endParaRPr/>
          </a:p>
          <a:p>
            <a:pPr indent="0" lvl="0" marL="0" rtl="0" algn="l">
              <a:spcBef>
                <a:spcPts val="0"/>
              </a:spcBef>
              <a:spcAft>
                <a:spcPts val="0"/>
              </a:spcAft>
              <a:buNone/>
            </a:pPr>
            <a:r>
              <a:rPr lang="en"/>
              <a:t>We also tend to remember momentous times in our lives. This is a picture of my nephew who was born in 2005. (He looks way different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“sense” (as it were) is spatial memory - our brains are evolved to remember locations of important resources. A </a:t>
            </a:r>
            <a:r>
              <a:rPr lang="en">
                <a:solidFill>
                  <a:schemeClr val="dk1"/>
                </a:solidFill>
              </a:rPr>
              <a:t>Greek poet in the 6th century BC used this fact to his advantage. He was having dinner with colleagues, left the building, and the next thing he knew, the building collapsed, killing everyone inside. He noticed that he was able to recall each person’s locations in the dining hall without having made an effort to do so. (This is the origin story of the Method of Loci, which I’ll talk about in a bit.)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86611beb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86611beb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see some memory techniques which use our imaginative powers. </a:t>
            </a:r>
            <a:r>
              <a:rPr lang="en">
                <a:solidFill>
                  <a:schemeClr val="dk1"/>
                </a:solidFill>
              </a:rPr>
              <a:t>Mnemonics, which you’re probably familiar with, are</a:t>
            </a:r>
            <a:r>
              <a:rPr lang="en">
                <a:solidFill>
                  <a:schemeClr val="dk1"/>
                </a:solidFill>
              </a:rPr>
              <a:t> any conceptual device that helps us remember something.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way I learned to remember which months have 30 days is through song and utilizes our auditory imagination.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 stuck with me really well but we can condense it into an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acronym - SANJ (as long as you differentiate between June and the other J months.) This adds a sense of </a:t>
            </a:r>
            <a:r>
              <a:rPr i="1" lang="en">
                <a:solidFill>
                  <a:schemeClr val="dk1"/>
                </a:solidFill>
              </a:rPr>
              <a:t>taste</a:t>
            </a:r>
            <a:r>
              <a:rPr lang="en">
                <a:solidFill>
                  <a:schemeClr val="dk1"/>
                </a:solidFill>
              </a:rPr>
              <a:t> to the mnemonic.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There’s also a </a:t>
            </a:r>
            <a:r>
              <a:rPr lang="en">
                <a:solidFill>
                  <a:schemeClr val="dk1"/>
                </a:solidFill>
              </a:rPr>
              <a:t>visual and tactile mnemonic to remember that - using your knuckles and the spaces between them to represent the months.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These mnemonics all engage our senses which make it easier to remember what we’re trying to remember.</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c79667d7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4c79667d7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next technique, </a:t>
            </a:r>
            <a:r>
              <a:rPr b="1" lang="en">
                <a:solidFill>
                  <a:schemeClr val="dk1"/>
                </a:solidFill>
              </a:rPr>
              <a:t>Elaborative Encoding,</a:t>
            </a:r>
            <a:r>
              <a:rPr lang="en">
                <a:solidFill>
                  <a:schemeClr val="dk1"/>
                </a:solidFill>
              </a:rPr>
              <a:t> uses mnemonics.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By elaborating new information with what’s </a:t>
            </a:r>
            <a:r>
              <a:rPr i="1" lang="en">
                <a:solidFill>
                  <a:schemeClr val="dk1"/>
                </a:solidFill>
              </a:rPr>
              <a:t>already-established</a:t>
            </a:r>
            <a:r>
              <a:rPr lang="en">
                <a:solidFill>
                  <a:schemeClr val="dk1"/>
                </a:solidFill>
              </a:rPr>
              <a:t>, it becomes easier to learn and recall this new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We’re</a:t>
            </a:r>
            <a:r>
              <a:rPr lang="en">
                <a:solidFill>
                  <a:schemeClr val="dk1"/>
                </a:solidFill>
              </a:rPr>
              <a:t> </a:t>
            </a:r>
            <a:r>
              <a:rPr i="1" lang="en">
                <a:solidFill>
                  <a:schemeClr val="dk1"/>
                </a:solidFill>
              </a:rPr>
              <a:t>linking</a:t>
            </a:r>
            <a:r>
              <a:rPr lang="en">
                <a:solidFill>
                  <a:schemeClr val="dk1"/>
                </a:solidFill>
              </a:rPr>
              <a:t> the new to the old -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link is something we already know and can recall easily, and is </a:t>
            </a:r>
            <a:r>
              <a:rPr lang="en">
                <a:solidFill>
                  <a:schemeClr val="dk1"/>
                </a:solidFill>
              </a:rPr>
              <a:t>related conceptually to the new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more sensory, vivid, wild, outlandish it is, the more effective it will be. This </a:t>
            </a:r>
            <a:r>
              <a:rPr lang="en">
                <a:solidFill>
                  <a:schemeClr val="dk1"/>
                </a:solidFill>
              </a:rPr>
              <a:t>augmenting process makes it something our brain will be much more likely to pay attention to.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Let’s see an example (next slide)</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478279d7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478279d7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9d7d98cf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89d7d98cf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21545626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21545626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One of the ancient memory techniques used by memory experts today the Method of Loci - Walking through a memory palace. </a:t>
            </a:r>
            <a:r>
              <a:rPr lang="en" sz="1200">
                <a:solidFill>
                  <a:schemeClr val="dk1"/>
                </a:solidFill>
              </a:rPr>
              <a:t>“The method of loci is a strategy for memory enhancement, which uses visualizations of familiar </a:t>
            </a:r>
            <a:r>
              <a:rPr b="1" lang="en" sz="1200">
                <a:solidFill>
                  <a:schemeClr val="dk1"/>
                </a:solidFill>
              </a:rPr>
              <a:t>spatial</a:t>
            </a:r>
            <a:r>
              <a:rPr lang="en" sz="1200">
                <a:solidFill>
                  <a:schemeClr val="dk1"/>
                </a:solidFill>
              </a:rPr>
              <a:t> environments in order to enhance the recall of information.” </a:t>
            </a:r>
            <a:r>
              <a:rPr lang="en" sz="1200">
                <a:solidFill>
                  <a:srgbClr val="595959"/>
                </a:solidFill>
              </a:rPr>
              <a:t>~</a:t>
            </a:r>
            <a:r>
              <a:rPr lang="en" sz="1200" u="sng">
                <a:solidFill>
                  <a:schemeClr val="hlink"/>
                </a:solidFill>
                <a:hlinkClick r:id="rId2"/>
              </a:rPr>
              <a:t>Wikipedia</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(slide)</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Image credit: </a:t>
            </a:r>
            <a:r>
              <a:rPr lang="en" sz="1200" u="sng">
                <a:solidFill>
                  <a:schemeClr val="hlink"/>
                </a:solidFill>
                <a:hlinkClick r:id="rId3"/>
              </a:rPr>
              <a:t>https://www.monitask.com/en/blog/best-memorization-techniques</a:t>
            </a:r>
            <a:r>
              <a:rPr lang="en" sz="1200">
                <a:solidFill>
                  <a:srgbClr val="595959"/>
                </a:solidFill>
              </a:rPr>
              <a:t> </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638f54f8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638f54f8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 </a:t>
            </a:r>
            <a:r>
              <a:rPr lang="en" u="sng">
                <a:solidFill>
                  <a:schemeClr val="hlink"/>
                </a:solidFill>
                <a:hlinkClick r:id="rId2"/>
              </a:rPr>
              <a:t>https://themdjourney.com/studying-with-memory-palace-in-medical-school/</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455eb56ec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455eb56ec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https://themdjourney.com/studying-with-memory-palace-in-medical-school/</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55eb56ec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455eb56ec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If you find memory palaces useful, it’s handy to have a large collection of memory palaces. A good starting place is…</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e12ed76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e12ed76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Learning, in general, has always been fascinating to me. These days, I’ve had to ask myself what we still </a:t>
            </a:r>
            <a:r>
              <a:rPr i="1" lang="en">
                <a:solidFill>
                  <a:schemeClr val="dk1"/>
                </a:solidFill>
              </a:rPr>
              <a:t>need</a:t>
            </a:r>
            <a:r>
              <a:rPr lang="en">
                <a:solidFill>
                  <a:schemeClr val="dk1"/>
                </a:solidFill>
              </a:rPr>
              <a:t> to learn and actually remember. When I chatted with AI about it, the bots reminded me that curiosity and creativity (which are both supported by learning and memorization) are more relevant than ever.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846d7db3d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846d7db3d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wrapping up, I think…</a:t>
            </a:r>
            <a:endParaRPr sz="1200"/>
          </a:p>
          <a:p>
            <a:pPr indent="0" lvl="0" marL="0" rtl="0" algn="l">
              <a:spcBef>
                <a:spcPts val="0"/>
              </a:spcBef>
              <a:spcAft>
                <a:spcPts val="0"/>
              </a:spcAft>
              <a:buNone/>
            </a:pPr>
            <a:r>
              <a:t/>
            </a:r>
            <a:endParaRPr/>
          </a:p>
          <a:p>
            <a:pPr indent="0" lvl="0" marL="0" rtl="0" algn="l">
              <a:spcBef>
                <a:spcPts val="0"/>
              </a:spcBef>
              <a:spcAft>
                <a:spcPts val="0"/>
              </a:spcAft>
              <a:buNone/>
            </a:pPr>
            <a:r>
              <a:rPr lang="en"/>
              <a:t>(Not just text) When I was in school, I don’t recall learning how to learn and these techniques </a:t>
            </a:r>
            <a:r>
              <a:rPr lang="en">
                <a:solidFill>
                  <a:schemeClr val="dk1"/>
                </a:solidFill>
              </a:rPr>
              <a:t>would’ve been extremely helpful.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 think you’ll learn more faster by drawing, generating mnemonics, and using a memory palace. You’ll go from…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86611bebc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86611bebc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1de4640d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1de4640d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600" u="sng">
                <a:solidFill>
                  <a:srgbClr val="0097A7"/>
                </a:solidFill>
                <a:hlinkClick r:id="rId2">
                  <a:extLst>
                    <a:ext uri="{A12FA001-AC4F-418D-AE19-62706E023703}">
                      <ahyp:hlinkClr val="tx"/>
                    </a:ext>
                  </a:extLst>
                </a:hlinkClick>
              </a:rPr>
              <a:t>Moonwalking with Einstein: The Art and Science of Remembering Everything by Joshua Foer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478279d7b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478279d7b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8638f54f8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8638f54f8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478279d7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478279d7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455eb56ec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455eb56ec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478279d7b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478279d7b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91de4640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91de4640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830b17fb0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830b17fb0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46d7db3d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846d7db3d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478279d7b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478279d7b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Essentialism is a non-fiction book written to help people determine what’s essential in their businesses and personal lives. Each quadrant in the memory palace represents a section of the book, each letter is the first letter of a chapter title. The imagery helps me recall the information in each chapter.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Overview of the book</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The book is divided into 2 sections, "Essence" and "3 Steps of the Essentialist method"</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Part 1: Essence - Chapters 1-4.</a:t>
            </a:r>
            <a:endParaRPr sz="1200"/>
          </a:p>
          <a:p>
            <a:pPr indent="0" lvl="0" marL="0" rtl="0" algn="l">
              <a:spcBef>
                <a:spcPts val="0"/>
              </a:spcBef>
              <a:spcAft>
                <a:spcPts val="0"/>
              </a:spcAft>
              <a:buClr>
                <a:schemeClr val="dk1"/>
              </a:buClr>
              <a:buSzPts val="1100"/>
              <a:buFont typeface="Arial"/>
              <a:buNone/>
            </a:pPr>
            <a:r>
              <a:rPr lang="en" sz="1200"/>
              <a:t>- &gt; What is the core mindset of an Essentialist?</a:t>
            </a:r>
            <a:endParaRPr sz="1200"/>
          </a:p>
          <a:p>
            <a:pPr indent="0" lvl="0" marL="0" rtl="0" algn="l">
              <a:spcBef>
                <a:spcPts val="0"/>
              </a:spcBef>
              <a:spcAft>
                <a:spcPts val="0"/>
              </a:spcAft>
              <a:buClr>
                <a:schemeClr val="dk1"/>
              </a:buClr>
              <a:buSzPts val="1100"/>
              <a:buFont typeface="Arial"/>
              <a:buNone/>
            </a:pPr>
            <a:r>
              <a:rPr lang="en" sz="1200"/>
              <a:t>- 1 - Less, but better</a:t>
            </a:r>
            <a:endParaRPr sz="1200"/>
          </a:p>
          <a:p>
            <a:pPr indent="0" lvl="0" marL="0" rtl="0" algn="l">
              <a:spcBef>
                <a:spcPts val="0"/>
              </a:spcBef>
              <a:spcAft>
                <a:spcPts val="0"/>
              </a:spcAft>
              <a:buClr>
                <a:schemeClr val="dk1"/>
              </a:buClr>
              <a:buSzPts val="1100"/>
              <a:buFont typeface="Arial"/>
              <a:buNone/>
            </a:pPr>
            <a:r>
              <a:rPr lang="en" sz="1200"/>
              <a:t>- 2 - Choose: realize you always have choices</a:t>
            </a:r>
            <a:endParaRPr sz="1200"/>
          </a:p>
          <a:p>
            <a:pPr indent="0" lvl="0" marL="0" rtl="0" algn="l">
              <a:spcBef>
                <a:spcPts val="0"/>
              </a:spcBef>
              <a:spcAft>
                <a:spcPts val="0"/>
              </a:spcAft>
              <a:buClr>
                <a:schemeClr val="dk1"/>
              </a:buClr>
              <a:buSzPts val="1100"/>
              <a:buFont typeface="Arial"/>
              <a:buNone/>
            </a:pPr>
            <a:r>
              <a:rPr lang="en" sz="1200"/>
              <a:t>- 3 - Discern: 80/20</a:t>
            </a:r>
            <a:endParaRPr sz="1200"/>
          </a:p>
          <a:p>
            <a:pPr indent="0" lvl="0" marL="0" rtl="0" algn="l">
              <a:spcBef>
                <a:spcPts val="0"/>
              </a:spcBef>
              <a:spcAft>
                <a:spcPts val="0"/>
              </a:spcAft>
              <a:buClr>
                <a:schemeClr val="dk1"/>
              </a:buClr>
              <a:buSzPts val="1100"/>
              <a:buFont typeface="Arial"/>
              <a:buNone/>
            </a:pPr>
            <a:r>
              <a:rPr lang="en" sz="1200"/>
              <a:t>- 4 - Trade-offs: embrace the consequences of less, go big on what matters</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Parts 2-4: 3 Steps of the Essentialist method</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Part 2: Explore - Chapters 5-9</a:t>
            </a:r>
            <a:endParaRPr sz="1200"/>
          </a:p>
          <a:p>
            <a:pPr indent="0" lvl="0" marL="0" rtl="0" algn="l">
              <a:spcBef>
                <a:spcPts val="0"/>
              </a:spcBef>
              <a:spcAft>
                <a:spcPts val="0"/>
              </a:spcAft>
              <a:buClr>
                <a:schemeClr val="dk1"/>
              </a:buClr>
              <a:buSzPts val="1100"/>
              <a:buFont typeface="Arial"/>
              <a:buNone/>
            </a:pPr>
            <a:r>
              <a:rPr lang="en" sz="1200"/>
              <a:t>- &gt; How can we discern the trivial many from the vital few?</a:t>
            </a:r>
            <a:endParaRPr sz="1200"/>
          </a:p>
          <a:p>
            <a:pPr indent="0" lvl="0" marL="0" rtl="0" algn="l">
              <a:spcBef>
                <a:spcPts val="0"/>
              </a:spcBef>
              <a:spcAft>
                <a:spcPts val="0"/>
              </a:spcAft>
              <a:buClr>
                <a:schemeClr val="dk1"/>
              </a:buClr>
              <a:buSzPts val="1100"/>
              <a:buFont typeface="Arial"/>
              <a:buNone/>
            </a:pPr>
            <a:r>
              <a:rPr lang="en" sz="1200"/>
              <a:t>- Thoughtfully evaluate choices</a:t>
            </a:r>
            <a:endParaRPr sz="1200"/>
          </a:p>
          <a:p>
            <a:pPr indent="0" lvl="0" marL="0" rtl="0" algn="l">
              <a:spcBef>
                <a:spcPts val="0"/>
              </a:spcBef>
              <a:spcAft>
                <a:spcPts val="0"/>
              </a:spcAft>
              <a:buClr>
                <a:schemeClr val="dk1"/>
              </a:buClr>
              <a:buSzPts val="1100"/>
              <a:buFont typeface="Arial"/>
              <a:buNone/>
            </a:pPr>
            <a:r>
              <a:rPr lang="en" sz="1200"/>
              <a:t>- 5 - Escape: disconnect to make room to find what's essential</a:t>
            </a:r>
            <a:endParaRPr sz="1200"/>
          </a:p>
          <a:p>
            <a:pPr indent="0" lvl="0" marL="0" rtl="0" algn="l">
              <a:spcBef>
                <a:spcPts val="0"/>
              </a:spcBef>
              <a:spcAft>
                <a:spcPts val="0"/>
              </a:spcAft>
              <a:buClr>
                <a:schemeClr val="dk1"/>
              </a:buClr>
              <a:buSzPts val="1100"/>
              <a:buFont typeface="Arial"/>
              <a:buNone/>
            </a:pPr>
            <a:r>
              <a:rPr lang="en" sz="1200"/>
              <a:t>- 6 - Look: keep a regular journal</a:t>
            </a:r>
            <a:endParaRPr sz="1200"/>
          </a:p>
          <a:p>
            <a:pPr indent="0" lvl="0" marL="0" rtl="0" algn="l">
              <a:spcBef>
                <a:spcPts val="0"/>
              </a:spcBef>
              <a:spcAft>
                <a:spcPts val="0"/>
              </a:spcAft>
              <a:buClr>
                <a:schemeClr val="dk1"/>
              </a:buClr>
              <a:buSzPts val="1100"/>
              <a:buFont typeface="Arial"/>
              <a:buNone/>
            </a:pPr>
            <a:r>
              <a:rPr lang="en" sz="1200"/>
              <a:t>- 7 - Play: explore what lights you up, acknowledge that's essential</a:t>
            </a:r>
            <a:endParaRPr sz="1200"/>
          </a:p>
          <a:p>
            <a:pPr indent="0" lvl="0" marL="0" rtl="0" algn="l">
              <a:spcBef>
                <a:spcPts val="0"/>
              </a:spcBef>
              <a:spcAft>
                <a:spcPts val="0"/>
              </a:spcAft>
              <a:buClr>
                <a:schemeClr val="dk1"/>
              </a:buClr>
              <a:buSzPts val="1100"/>
              <a:buFont typeface="Arial"/>
              <a:buNone/>
            </a:pPr>
            <a:r>
              <a:rPr lang="en" sz="1200"/>
              <a:t>- 8 - Sleep: "protecting the asset" is more difficult than running yourself ragged</a:t>
            </a:r>
            <a:endParaRPr sz="1200"/>
          </a:p>
          <a:p>
            <a:pPr indent="0" lvl="0" marL="0" rtl="0" algn="l">
              <a:spcBef>
                <a:spcPts val="0"/>
              </a:spcBef>
              <a:spcAft>
                <a:spcPts val="0"/>
              </a:spcAft>
              <a:buClr>
                <a:schemeClr val="dk1"/>
              </a:buClr>
              <a:buSzPts val="1100"/>
              <a:buFont typeface="Arial"/>
              <a:buNone/>
            </a:pPr>
            <a:r>
              <a:rPr lang="en" sz="1200"/>
              <a:t>- 9 - Select: use minimum and _extreme_ criteria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Part 3: Eliminate - Chapters 10-14</a:t>
            </a:r>
            <a:endParaRPr sz="1200"/>
          </a:p>
          <a:p>
            <a:pPr indent="0" lvl="0" marL="0" rtl="0" algn="l">
              <a:spcBef>
                <a:spcPts val="0"/>
              </a:spcBef>
              <a:spcAft>
                <a:spcPts val="0"/>
              </a:spcAft>
              <a:buClr>
                <a:schemeClr val="dk1"/>
              </a:buClr>
              <a:buSzPts val="1100"/>
              <a:buFont typeface="Arial"/>
              <a:buNone/>
            </a:pPr>
            <a:r>
              <a:rPr lang="en" sz="1200"/>
              <a:t>- &gt; How can we cut out the trivial many?</a:t>
            </a:r>
            <a:endParaRPr sz="1200"/>
          </a:p>
          <a:p>
            <a:pPr indent="0" lvl="0" marL="0" rtl="0" algn="l">
              <a:spcBef>
                <a:spcPts val="0"/>
              </a:spcBef>
              <a:spcAft>
                <a:spcPts val="0"/>
              </a:spcAft>
              <a:buClr>
                <a:schemeClr val="dk1"/>
              </a:buClr>
              <a:buSzPts val="1100"/>
              <a:buFont typeface="Arial"/>
              <a:buNone/>
            </a:pPr>
            <a:r>
              <a:rPr lang="en" sz="1200"/>
              <a:t>- Eliminate what you don't love, isn't important, etc. What would you pay _now_ for the old shirt in your closet?</a:t>
            </a:r>
            <a:endParaRPr sz="1200"/>
          </a:p>
          <a:p>
            <a:pPr indent="0" lvl="0" marL="0" rtl="0" algn="l">
              <a:spcBef>
                <a:spcPts val="0"/>
              </a:spcBef>
              <a:spcAft>
                <a:spcPts val="0"/>
              </a:spcAft>
              <a:buClr>
                <a:schemeClr val="dk1"/>
              </a:buClr>
              <a:buSzPts val="1100"/>
              <a:buFont typeface="Arial"/>
              <a:buNone/>
            </a:pPr>
            <a:r>
              <a:rPr lang="en" sz="1200"/>
              <a:t>- 10 - Clarify: define an _Essential Intent_ with concrete action built into it</a:t>
            </a:r>
            <a:endParaRPr sz="1200"/>
          </a:p>
          <a:p>
            <a:pPr indent="0" lvl="0" marL="0" rtl="0" algn="l">
              <a:spcBef>
                <a:spcPts val="0"/>
              </a:spcBef>
              <a:spcAft>
                <a:spcPts val="0"/>
              </a:spcAft>
              <a:buClr>
                <a:schemeClr val="dk1"/>
              </a:buClr>
              <a:buSzPts val="1100"/>
              <a:buFont typeface="Arial"/>
              <a:buNone/>
            </a:pPr>
            <a:r>
              <a:rPr lang="en" sz="1200"/>
              <a:t>- 11 - Dare: Say "No" firmly, resolutely, gracefully. Fosters respect</a:t>
            </a:r>
            <a:endParaRPr sz="1200"/>
          </a:p>
          <a:p>
            <a:pPr indent="0" lvl="0" marL="0" rtl="0" algn="l">
              <a:spcBef>
                <a:spcPts val="0"/>
              </a:spcBef>
              <a:spcAft>
                <a:spcPts val="0"/>
              </a:spcAft>
              <a:buClr>
                <a:schemeClr val="dk1"/>
              </a:buClr>
              <a:buSzPts val="1100"/>
              <a:buFont typeface="Arial"/>
              <a:buNone/>
            </a:pPr>
            <a:r>
              <a:rPr lang="en" sz="1200"/>
              <a:t>- 12 - Uncommit: acknowledge sunk cost fallacy, status quo bias, etc</a:t>
            </a:r>
            <a:endParaRPr sz="1200"/>
          </a:p>
          <a:p>
            <a:pPr indent="0" lvl="0" marL="0" rtl="0" algn="l">
              <a:spcBef>
                <a:spcPts val="0"/>
              </a:spcBef>
              <a:spcAft>
                <a:spcPts val="0"/>
              </a:spcAft>
              <a:buClr>
                <a:schemeClr val="dk1"/>
              </a:buClr>
              <a:buSzPts val="1100"/>
              <a:buFont typeface="Arial"/>
              <a:buNone/>
            </a:pPr>
            <a:r>
              <a:rPr lang="en" sz="1200"/>
              <a:t>- 13 - Edit: cut, condense, correct, edit less / let things happen</a:t>
            </a:r>
            <a:endParaRPr sz="1200"/>
          </a:p>
          <a:p>
            <a:pPr indent="0" lvl="0" marL="0" rtl="0" algn="l">
              <a:spcBef>
                <a:spcPts val="0"/>
              </a:spcBef>
              <a:spcAft>
                <a:spcPts val="0"/>
              </a:spcAft>
              <a:buClr>
                <a:schemeClr val="dk1"/>
              </a:buClr>
              <a:buSzPts val="1100"/>
              <a:buFont typeface="Arial"/>
              <a:buNone/>
            </a:pPr>
            <a:r>
              <a:rPr lang="en" sz="1200"/>
              <a:t>- 14 - Limit: freedom through setting boundaries and creating social contracts</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Part 4: Execute - Chapters 15-20</a:t>
            </a:r>
            <a:endParaRPr sz="1200"/>
          </a:p>
          <a:p>
            <a:pPr indent="0" lvl="0" marL="0" rtl="0" algn="l">
              <a:spcBef>
                <a:spcPts val="0"/>
              </a:spcBef>
              <a:spcAft>
                <a:spcPts val="0"/>
              </a:spcAft>
              <a:buClr>
                <a:schemeClr val="dk1"/>
              </a:buClr>
              <a:buSzPts val="1100"/>
              <a:buFont typeface="Arial"/>
              <a:buNone/>
            </a:pPr>
            <a:r>
              <a:rPr lang="en" sz="1200"/>
              <a:t>- &gt; How can we make doing the vital few things almost effortless?</a:t>
            </a:r>
            <a:endParaRPr sz="1200"/>
          </a:p>
          <a:p>
            <a:pPr indent="0" lvl="0" marL="0" rtl="0" algn="l">
              <a:spcBef>
                <a:spcPts val="0"/>
              </a:spcBef>
              <a:spcAft>
                <a:spcPts val="0"/>
              </a:spcAft>
              <a:buClr>
                <a:schemeClr val="dk1"/>
              </a:buClr>
              <a:buSzPts val="1100"/>
              <a:buFont typeface="Arial"/>
              <a:buNone/>
            </a:pPr>
            <a:r>
              <a:rPr lang="en" sz="1200"/>
              <a:t>- Turn the mindset into a system and make every choice an essentialist choice.</a:t>
            </a:r>
            <a:endParaRPr sz="1200"/>
          </a:p>
          <a:p>
            <a:pPr indent="0" lvl="0" marL="0" rtl="0" algn="l">
              <a:spcBef>
                <a:spcPts val="0"/>
              </a:spcBef>
              <a:spcAft>
                <a:spcPts val="0"/>
              </a:spcAft>
              <a:buClr>
                <a:schemeClr val="dk1"/>
              </a:buClr>
              <a:buSzPts val="1100"/>
              <a:buFont typeface="Arial"/>
              <a:buNone/>
            </a:pPr>
            <a:r>
              <a:rPr lang="en" sz="1200"/>
              <a:t>- 15 - Buffer: extreme preparation for when things go wrong</a:t>
            </a:r>
            <a:endParaRPr sz="1200"/>
          </a:p>
          <a:p>
            <a:pPr indent="0" lvl="0" marL="0" rtl="0" algn="l">
              <a:spcBef>
                <a:spcPts val="0"/>
              </a:spcBef>
              <a:spcAft>
                <a:spcPts val="0"/>
              </a:spcAft>
              <a:buClr>
                <a:schemeClr val="dk1"/>
              </a:buClr>
              <a:buSzPts val="1100"/>
              <a:buFont typeface="Arial"/>
              <a:buNone/>
            </a:pPr>
            <a:r>
              <a:rPr lang="en" sz="1200"/>
              <a:t>- 16 - Subtract: Theory of constraints: improve the least efficient part of the system</a:t>
            </a:r>
            <a:endParaRPr sz="1200"/>
          </a:p>
          <a:p>
            <a:pPr indent="0" lvl="0" marL="0" rtl="0" algn="l">
              <a:spcBef>
                <a:spcPts val="0"/>
              </a:spcBef>
              <a:spcAft>
                <a:spcPts val="0"/>
              </a:spcAft>
              <a:buClr>
                <a:schemeClr val="dk1"/>
              </a:buClr>
              <a:buSzPts val="1100"/>
              <a:buFont typeface="Arial"/>
              <a:buNone/>
            </a:pPr>
            <a:r>
              <a:rPr lang="en" sz="1200"/>
              <a:t>- 17 - Progress: celebrate small wins, make that an "atomic habit"</a:t>
            </a:r>
            <a:endParaRPr sz="1200"/>
          </a:p>
          <a:p>
            <a:pPr indent="0" lvl="0" marL="0" rtl="0" algn="l">
              <a:spcBef>
                <a:spcPts val="0"/>
              </a:spcBef>
              <a:spcAft>
                <a:spcPts val="0"/>
              </a:spcAft>
              <a:buClr>
                <a:schemeClr val="dk1"/>
              </a:buClr>
              <a:buSzPts val="1100"/>
              <a:buFont typeface="Arial"/>
              <a:buNone/>
            </a:pPr>
            <a:r>
              <a:rPr lang="en" sz="1200"/>
              <a:t>- 18 - Flow: make your essential intents automatic through your routine</a:t>
            </a:r>
            <a:endParaRPr sz="1200"/>
          </a:p>
          <a:p>
            <a:pPr indent="0" lvl="0" marL="0" rtl="0" algn="l">
              <a:spcBef>
                <a:spcPts val="0"/>
              </a:spcBef>
              <a:spcAft>
                <a:spcPts val="0"/>
              </a:spcAft>
              <a:buClr>
                <a:schemeClr val="dk1"/>
              </a:buClr>
              <a:buSzPts val="1100"/>
              <a:buFont typeface="Arial"/>
              <a:buNone/>
            </a:pPr>
            <a:r>
              <a:rPr lang="en" sz="1200"/>
              <a:t>- 19 - Focus: figure out what's important _now_, consider the big picture</a:t>
            </a:r>
            <a:endParaRPr sz="1200"/>
          </a:p>
          <a:p>
            <a:pPr indent="0" lvl="0" marL="0" rtl="0" algn="l">
              <a:spcBef>
                <a:spcPts val="0"/>
              </a:spcBef>
              <a:spcAft>
                <a:spcPts val="0"/>
              </a:spcAft>
              <a:buClr>
                <a:schemeClr val="dk1"/>
              </a:buClr>
              <a:buSzPts val="1100"/>
              <a:buFont typeface="Arial"/>
              <a:buNone/>
            </a:pPr>
            <a:r>
              <a:rPr lang="en" sz="1200"/>
              <a:t>- 20 - Be: joy is a result of making essentialism core to your life</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80871068f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80871068f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If there are any guitarists in the audience, this diagram has helped my students and I get more familiar with the notes on the fretboard. You can get </a:t>
            </a:r>
            <a:r>
              <a:rPr lang="en">
                <a:solidFill>
                  <a:schemeClr val="dk1"/>
                </a:solidFill>
              </a:rPr>
              <a:t>mental “reps” in even without a guitar at hand.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MORE DETAILS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While Visualization is not a replacement for real-life practicing, adding mental “reps” in solidifies what you’re learning and makes recall faster. Not only can you actually build muscle using visualization (seriously!), you can practice guitar effectively by conjuring the instrument in your mind and imagining hands and fingers playing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I mentally rehearse the guitar, I conjure the fretboard in my mind, visualize my left-hand fingers moving across it, and my right-hand plucking the appropriate strings. If I want to practice note-recognition, I label the notes as I go. I might isolate my left or right hand if I want to focus on either.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81ed6785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81ed6785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Years ago, </a:t>
            </a:r>
            <a:r>
              <a:rPr lang="en"/>
              <a:t>I came across this concept known as “Integration” in a blog by a guitar teacher I knew as “The Wizard of Shred”. (quote)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spoke to a problem I had, which was being unable to play the licks and the riffs I was learning in my own improvisations. Discovering Integration was the beginning of me becoming fascinated with learning techniques.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diagram, we have someone with stored knowledge, and we always want to link the new knowledge back to it. You can kind of think of it like a sandwich, recall something you know, relate it to something you’re learning, and bring it back to that thing you know.</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4c79667d7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4c79667d7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let’s lay the groundwork for enhancing our memories and learning better as a result. We’ll first get in touch with our imaginative powers. By that, I mean conjuring something in the mind, usually associated with one of the 5 senses. I just mentioned how much of the brain is dedicated to visual processing, but we can take advantage of all 5 senses to create a richer, more vivid learning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hear about the power of the mind (quote)</a:t>
            </a:r>
            <a:endParaRPr/>
          </a:p>
          <a:p>
            <a:pPr indent="0" lvl="0" marL="0" rtl="0" algn="l">
              <a:spcBef>
                <a:spcPts val="0"/>
              </a:spcBef>
              <a:spcAft>
                <a:spcPts val="0"/>
              </a:spcAft>
              <a:buNone/>
            </a:pPr>
            <a:r>
              <a:rPr lang="en"/>
              <a:t>Some of these effects including:</a:t>
            </a:r>
            <a:endParaRPr/>
          </a:p>
          <a:p>
            <a:pPr indent="-298450" lvl="0" marL="457200" rtl="0" algn="l">
              <a:spcBef>
                <a:spcPts val="0"/>
              </a:spcBef>
              <a:spcAft>
                <a:spcPts val="0"/>
              </a:spcAft>
              <a:buClr>
                <a:schemeClr val="dk1"/>
              </a:buClr>
              <a:buSzPts val="1100"/>
              <a:buChar char="-"/>
            </a:pPr>
            <a:r>
              <a:rPr lang="en">
                <a:solidFill>
                  <a:schemeClr val="dk1"/>
                </a:solidFill>
              </a:rPr>
              <a:t>Mental practice isn’t a substitute for the real thing, but doing it can maintain or increase your musical skills. Same with exercise, it can actually help build or maintain muscle, which is amazing.</a:t>
            </a:r>
            <a:endParaRPr/>
          </a:p>
          <a:p>
            <a:pPr indent="-298450" lvl="0" marL="457200" rtl="0" algn="l">
              <a:spcBef>
                <a:spcPts val="0"/>
              </a:spcBef>
              <a:spcAft>
                <a:spcPts val="0"/>
              </a:spcAft>
              <a:buSzPts val="1100"/>
              <a:buChar char="-"/>
            </a:pPr>
            <a:r>
              <a:rPr lang="en"/>
              <a:t>As for a mind-blowing health benefit example: </a:t>
            </a:r>
            <a:r>
              <a:rPr lang="en">
                <a:solidFill>
                  <a:schemeClr val="dk1"/>
                </a:solidFill>
              </a:rPr>
              <a:t>There was a study done on improving the pain management for patients with severe burns. Playing a video game that explored icy worlds helped them lower their skin temperature and their pain was easier to manage as a result. Amazing.</a:t>
            </a:r>
            <a:endParaRPr/>
          </a:p>
          <a:p>
            <a:pPr indent="-298450" lvl="0" marL="457200" rtl="0" algn="l">
              <a:spcBef>
                <a:spcPts val="0"/>
              </a:spcBef>
              <a:spcAft>
                <a:spcPts val="0"/>
              </a:spcAft>
              <a:buClr>
                <a:schemeClr val="dk1"/>
              </a:buClr>
              <a:buSzPts val="1100"/>
              <a:buChar char="-"/>
            </a:pPr>
            <a:r>
              <a:rPr lang="en">
                <a:solidFill>
                  <a:schemeClr val="dk1"/>
                </a:solidFill>
              </a:rPr>
              <a:t>Finally, simply visualizing yourself being in a happy place conjures good feelings - being happy helps you learn more effectively.</a:t>
            </a:r>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46d7db3d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846d7db3d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while back, I discovered the “second brain” methodology of note-taking. The goal of a “second brain” is to create a digital network of knowledge - and that’s done by connecting notes. The more notes you </a:t>
            </a:r>
            <a:r>
              <a:rPr lang="en">
                <a:solidFill>
                  <a:schemeClr val="dk1"/>
                </a:solidFill>
              </a:rPr>
              <a:t>create and</a:t>
            </a:r>
            <a:r>
              <a:rPr lang="en">
                <a:solidFill>
                  <a:schemeClr val="dk1"/>
                </a:solidFill>
              </a:rPr>
              <a:t> link together (using “backlinks”), the more your network of nodes</a:t>
            </a:r>
            <a:r>
              <a:rPr lang="en"/>
              <a:t> expands and frankly, the results just look really cool.</a:t>
            </a:r>
            <a:endParaRPr/>
          </a:p>
          <a:p>
            <a:pPr indent="0" lvl="0" marL="0" rtl="0" algn="l">
              <a:spcBef>
                <a:spcPts val="0"/>
              </a:spcBef>
              <a:spcAft>
                <a:spcPts val="0"/>
              </a:spcAft>
              <a:buNone/>
            </a:pPr>
            <a:r>
              <a:rPr lang="en">
                <a:solidFill>
                  <a:schemeClr val="dk1"/>
                </a:solidFill>
              </a:rPr>
              <a:t>So, I did just that - I made</a:t>
            </a:r>
            <a:r>
              <a:rPr lang="en">
                <a:solidFill>
                  <a:schemeClr val="dk1"/>
                </a:solidFill>
              </a:rPr>
              <a:t> summaries of books, articles, and podcasts. I was proud of my ability to be a human summarizer.</a:t>
            </a:r>
            <a:endParaRPr>
              <a:solidFill>
                <a:schemeClr val="dk1"/>
              </a:solidFill>
            </a:endParaRPr>
          </a:p>
          <a:p>
            <a:pPr indent="0" lvl="0" marL="0" rtl="0" algn="l">
              <a:spcBef>
                <a:spcPts val="0"/>
              </a:spcBef>
              <a:spcAft>
                <a:spcPts val="0"/>
              </a:spcAft>
              <a:buNone/>
            </a:pPr>
            <a:r>
              <a:rPr lang="en">
                <a:solidFill>
                  <a:schemeClr val="dk1"/>
                </a:solidFill>
              </a:rPr>
              <a:t>I read and re-read my hand-crafted notes but didn’t notice myself being able to recall things (that well or at all) given how much time I spent. You could say I hit a wall.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846d7db3d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846d7db3d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wall … of text. </a:t>
            </a:r>
            <a:r>
              <a:rPr lang="en">
                <a:solidFill>
                  <a:schemeClr val="dk1"/>
                </a:solidFill>
              </a:rPr>
              <a:t>I wasn’t even close to being a kickass walking encyclopedia.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46d7db3d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46d7db3d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Looking back, by reading, and re-reading my notes, I was essentially trying to learn by rote.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brains reserve resources for interesting events, they’re primarily concerned with survival. Just exposure to abstract concepts (in text form especially) isn’t nearly interesting enough to take up precious mental space.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clearly, that wasn’t working.</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46d7db3d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846d7db3d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took a new approach…</a:t>
            </a:r>
            <a:endParaRPr/>
          </a:p>
          <a:p>
            <a:pPr indent="0" lvl="0" marL="0" rtl="0" algn="l">
              <a:spcBef>
                <a:spcPts val="0"/>
              </a:spcBef>
              <a:spcAft>
                <a:spcPts val="0"/>
              </a:spcAft>
              <a:buNone/>
            </a:pPr>
            <a:r>
              <a:rPr lang="en"/>
              <a:t>I started drawing pictures of concepts I was trying to learn (click)</a:t>
            </a:r>
            <a:endParaRPr/>
          </a:p>
          <a:p>
            <a:pPr indent="0" lvl="0" marL="0" rtl="0" algn="l">
              <a:spcBef>
                <a:spcPts val="0"/>
              </a:spcBef>
              <a:spcAft>
                <a:spcPts val="0"/>
              </a:spcAft>
              <a:buNone/>
            </a:pPr>
            <a:r>
              <a:rPr lang="en"/>
              <a:t>As we all know, a picture is worth a thousand words, and I was able to remember things a lot better.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also remembered that 5</a:t>
            </a:r>
            <a:r>
              <a:rPr lang="en"/>
              <a:t>0% of our brains are involved in visual processing:</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https://www.imagethink.net/true-or-false-vision-rules-the-brain/</a:t>
            </a:r>
            <a:endParaRPr/>
          </a:p>
          <a:p>
            <a:pPr indent="0" lvl="0" marL="0" rtl="0" algn="l">
              <a:spcBef>
                <a:spcPts val="0"/>
              </a:spcBef>
              <a:spcAft>
                <a:spcPts val="0"/>
              </a:spcAft>
              <a:buNone/>
            </a:pPr>
            <a:r>
              <a:rPr lang="en"/>
              <a:t>That’s a huge amount of brain capacity I wasn’t really utilizing.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46d7db3d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46d7db3d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I dug further, I uncovered memory techniques that were used by the ancient greeks and romans. They were able to remember impressive amounts of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gave speeches from memory, engaged in lively debate, and demonstrated the potential of human memory. Books weren’t prevalent, so the main place human </a:t>
            </a:r>
            <a:r>
              <a:rPr lang="en"/>
              <a:t>knowledge</a:t>
            </a:r>
            <a:r>
              <a:rPr lang="en"/>
              <a:t> was stored was in people’s heads.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85b940c9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85b940c9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t>(slide title)</a:t>
            </a:r>
            <a:endParaRPr sz="1200"/>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Text is convenient and storage-friendly - it’s just … how we communicate now.</a:t>
            </a:r>
            <a:endParaRPr sz="1200"/>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Conversations start in Slack or email and then make things official with (Google Docs, and other text collaboration platforms)</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scraggo.com"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28.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amazon.com/Moonwalking-Einstein-Science-Remembering-Everything/dp/0143120530" TargetMode="External"/><Relationship Id="rId4" Type="http://schemas.openxmlformats.org/officeDocument/2006/relationships/hyperlink" Target="https://www.ted.com/talks/worklife_with_adam_grant_how_to_remember_anything?referrer=playlist-worklife_with_adam_grant_mar_2019" TargetMode="External"/><Relationship Id="rId10" Type="http://schemas.openxmlformats.org/officeDocument/2006/relationships/hyperlink" Target="https://www.monitask.com/en/blog/best-memorization-techniques" TargetMode="External"/><Relationship Id="rId9" Type="http://schemas.openxmlformats.org/officeDocument/2006/relationships/hyperlink" Target="https://themdjourney.com/studying-with-memory-palace-in-medical-school/" TargetMode="External"/><Relationship Id="rId5" Type="http://schemas.openxmlformats.org/officeDocument/2006/relationships/hyperlink" Target="https://artofmemory.com/blog/how-to-build-a-memory-palace/" TargetMode="External"/><Relationship Id="rId6" Type="http://schemas.openxmlformats.org/officeDocument/2006/relationships/hyperlink" Target="https://en.wikipedia.org/wiki/Mnemonic" TargetMode="External"/><Relationship Id="rId7" Type="http://schemas.openxmlformats.org/officeDocument/2006/relationships/hyperlink" Target="https://en.wikipedia.org/wiki/Elaborative_encoding" TargetMode="External"/><Relationship Id="rId8" Type="http://schemas.openxmlformats.org/officeDocument/2006/relationships/hyperlink" Target="https://en.wikipedia.org/wiki/Method_of_loc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thewizardofshred.com/index/integrating-sweep-picking-with-other-techniques" TargetMode="External"/><Relationship Id="rId4" Type="http://schemas.openxmlformats.org/officeDocument/2006/relationships/hyperlink" Target="https://en.wikipedia.org/wiki/Meaningful_learning" TargetMode="External"/><Relationship Id="rId5" Type="http://schemas.openxmlformats.org/officeDocument/2006/relationships/hyperlink" Target="https://en.wikipedia.org/wiki/Integrative_learning" TargetMode="External"/><Relationship Id="rId6" Type="http://schemas.openxmlformats.org/officeDocument/2006/relationships/hyperlink" Target="https://en.wikipedia.org/wiki/Interdisciplinarity" TargetMode="External"/><Relationship Id="rId7" Type="http://schemas.openxmlformats.org/officeDocument/2006/relationships/hyperlink" Target="https://en.wikipedia.org/wiki/Deeper_learn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presentation-guru.com/what-is-visual-learning/" TargetMode="External"/><Relationship Id="rId4" Type="http://schemas.openxmlformats.org/officeDocument/2006/relationships/hyperlink" Target="https://www.indeed.com/career-advice/career-development/visualization-techniques" TargetMode="External"/><Relationship Id="rId5" Type="http://schemas.openxmlformats.org/officeDocument/2006/relationships/hyperlink" Target="https://www.psychologytoday.com/us/blog/living-forward/201806/3-effective-visualization-techniques-change-your-life" TargetMode="External"/><Relationship Id="rId6" Type="http://schemas.openxmlformats.org/officeDocument/2006/relationships/hyperlink" Target="https://hubermanlab.com/science-based-mental-training-and-visualization-for-improved-learning/" TargetMode="External"/><Relationship Id="rId7" Type="http://schemas.openxmlformats.org/officeDocument/2006/relationships/hyperlink" Target="https://www.artofmanliness.com/career-wealth/career/podcast-890-toastmasters-aristotle-and-the-essential-art-of-rhetoric/)" TargetMode="External"/><Relationship Id="rId8" Type="http://schemas.openxmlformats.org/officeDocument/2006/relationships/hyperlink" Target="https://www.artofmanliness.com/career-wealth/career/podcast-927-beyond-lazy-learning-the-keys-to-gaining-and-retaining-knowledg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supermemo.guru/wiki/Pleasure_of_learning" TargetMode="External"/><Relationship Id="rId4" Type="http://schemas.openxmlformats.org/officeDocument/2006/relationships/hyperlink" Target="https://www.samuelthomasdavies.com/book-summaries/business/drive/" TargetMode="External"/><Relationship Id="rId9" Type="http://schemas.openxmlformats.org/officeDocument/2006/relationships/hyperlink" Target="https://www.kellogg.northwestern.edu/faculty/directory/franconeri_steven.aspx" TargetMode="External"/><Relationship Id="rId5" Type="http://schemas.openxmlformats.org/officeDocument/2006/relationships/hyperlink" Target="https://aseemthakar.com/the-pathless-path-paul-millerd-book-summary-notes-review/" TargetMode="External"/><Relationship Id="rId6" Type="http://schemas.openxmlformats.org/officeDocument/2006/relationships/hyperlink" Target="https://c4model.com/" TargetMode="External"/><Relationship Id="rId7" Type="http://schemas.openxmlformats.org/officeDocument/2006/relationships/hyperlink" Target="https://www.oolimo.com/en/guitar-chords/find" TargetMode="External"/><Relationship Id="rId8" Type="http://schemas.openxmlformats.org/officeDocument/2006/relationships/hyperlink" Target="https://www.grahammann.net/book-notes/essentialism-the-disciplined-pursuit-of-less-greg-mckeow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scraggo.com/building-my-second-bra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grahammann.net/book-notes/essentialism-the-disciplined-pursuit-of-less-greg-mckeown" TargetMode="External"/><Relationship Id="rId4" Type="http://schemas.openxmlformats.org/officeDocument/2006/relationships/image" Target="../media/image27.jpg"/><Relationship Id="rId11" Type="http://schemas.openxmlformats.org/officeDocument/2006/relationships/image" Target="../media/image34.png"/><Relationship Id="rId10" Type="http://schemas.openxmlformats.org/officeDocument/2006/relationships/image" Target="../media/image31.png"/><Relationship Id="rId9" Type="http://schemas.openxmlformats.org/officeDocument/2006/relationships/image" Target="../media/image30.png"/><Relationship Id="rId5" Type="http://schemas.openxmlformats.org/officeDocument/2006/relationships/image" Target="../media/image20.jpg"/><Relationship Id="rId6" Type="http://schemas.openxmlformats.org/officeDocument/2006/relationships/image" Target="../media/image32.png"/><Relationship Id="rId7" Type="http://schemas.openxmlformats.org/officeDocument/2006/relationships/image" Target="../media/image24.png"/><Relationship Id="rId8"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jpg"/><Relationship Id="rId4" Type="http://schemas.openxmlformats.org/officeDocument/2006/relationships/image" Target="../media/image26.png"/><Relationship Id="rId5"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thewizardofshred.com/index/integrating-sweep-picking-with-other-techniques" TargetMode="External"/><Relationship Id="rId4" Type="http://schemas.openxmlformats.org/officeDocument/2006/relationships/image" Target="../media/image36.png"/><Relationship Id="rId5"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damninteresting.com/the-science-of-mental-fitness/"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scraggo.com/building-my-second-brain/" TargetMode="Externa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tutor.ca/rote-memorization/"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81775" y="1141725"/>
            <a:ext cx="3456900" cy="1350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lang="en" sz="3600">
                <a:latin typeface="Roboto"/>
                <a:ea typeface="Roboto"/>
                <a:cs typeface="Roboto"/>
                <a:sym typeface="Roboto"/>
              </a:rPr>
              <a:t>Multimodal</a:t>
            </a:r>
            <a:endParaRPr sz="3600">
              <a:latin typeface="Roboto"/>
              <a:ea typeface="Roboto"/>
              <a:cs typeface="Roboto"/>
              <a:sym typeface="Roboto"/>
            </a:endParaRPr>
          </a:p>
          <a:p>
            <a:pPr indent="0" lvl="0" marL="0" rtl="0" algn="ctr">
              <a:spcBef>
                <a:spcPts val="0"/>
              </a:spcBef>
              <a:spcAft>
                <a:spcPts val="0"/>
              </a:spcAft>
              <a:buSzPts val="990"/>
              <a:buNone/>
            </a:pPr>
            <a:r>
              <a:rPr lang="en" sz="3600">
                <a:latin typeface="Roboto"/>
                <a:ea typeface="Roboto"/>
                <a:cs typeface="Roboto"/>
                <a:sym typeface="Roboto"/>
              </a:rPr>
              <a:t>Learning</a:t>
            </a:r>
            <a:endParaRPr sz="3600">
              <a:latin typeface="Roboto"/>
              <a:ea typeface="Roboto"/>
              <a:cs typeface="Roboto"/>
              <a:sym typeface="Roboto"/>
            </a:endParaRPr>
          </a:p>
        </p:txBody>
      </p:sp>
      <p:sp>
        <p:nvSpPr>
          <p:cNvPr id="55" name="Google Shape;55;p13"/>
          <p:cNvSpPr txBox="1"/>
          <p:nvPr/>
        </p:nvSpPr>
        <p:spPr>
          <a:xfrm>
            <a:off x="657600" y="3957750"/>
            <a:ext cx="2799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chemeClr val="hlink"/>
                </a:solidFill>
                <a:hlinkClick r:id="rId3"/>
              </a:rPr>
              <a:t>Dave Cohen</a:t>
            </a:r>
            <a:r>
              <a:rPr lang="en" sz="1800">
                <a:solidFill>
                  <a:schemeClr val="dk2"/>
                </a:solidFill>
              </a:rPr>
              <a:t>, Oct 2023</a:t>
            </a:r>
            <a:endParaRPr sz="1800">
              <a:solidFill>
                <a:schemeClr val="dk2"/>
              </a:solidFill>
            </a:endParaRPr>
          </a:p>
        </p:txBody>
      </p:sp>
      <p:pic>
        <p:nvPicPr>
          <p:cNvPr id="56" name="Google Shape;56;p13"/>
          <p:cNvPicPr preferRelativeResize="0"/>
          <p:nvPr/>
        </p:nvPicPr>
        <p:blipFill>
          <a:blip r:embed="rId4">
            <a:alphaModFix/>
          </a:blip>
          <a:stretch>
            <a:fillRect/>
          </a:stretch>
        </p:blipFill>
        <p:spPr>
          <a:xfrm>
            <a:off x="4356625" y="262725"/>
            <a:ext cx="4579750" cy="4579750"/>
          </a:xfrm>
          <a:prstGeom prst="rect">
            <a:avLst/>
          </a:prstGeom>
          <a:noFill/>
          <a:ln>
            <a:noFill/>
          </a:ln>
        </p:spPr>
      </p:pic>
      <p:sp>
        <p:nvSpPr>
          <p:cNvPr id="57" name="Google Shape;57;p13"/>
          <p:cNvSpPr txBox="1"/>
          <p:nvPr>
            <p:ph type="ctrTitle"/>
          </p:nvPr>
        </p:nvSpPr>
        <p:spPr>
          <a:xfrm>
            <a:off x="381775" y="2258675"/>
            <a:ext cx="3379800" cy="1499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i="1" lang="en" sz="2400">
                <a:latin typeface="Roboto"/>
                <a:ea typeface="Roboto"/>
                <a:cs typeface="Roboto"/>
                <a:sym typeface="Roboto"/>
              </a:rPr>
              <a:t>unleashing</a:t>
            </a:r>
            <a:r>
              <a:rPr i="1" lang="en" sz="2400">
                <a:latin typeface="Roboto"/>
                <a:ea typeface="Roboto"/>
                <a:cs typeface="Roboto"/>
                <a:sym typeface="Roboto"/>
              </a:rPr>
              <a:t> the</a:t>
            </a:r>
            <a:endParaRPr i="1" sz="2400">
              <a:latin typeface="Roboto"/>
              <a:ea typeface="Roboto"/>
              <a:cs typeface="Roboto"/>
              <a:sym typeface="Roboto"/>
            </a:endParaRPr>
          </a:p>
          <a:p>
            <a:pPr indent="0" lvl="0" marL="0" rtl="0" algn="ctr">
              <a:spcBef>
                <a:spcPts val="0"/>
              </a:spcBef>
              <a:spcAft>
                <a:spcPts val="0"/>
              </a:spcAft>
              <a:buSzPts val="990"/>
              <a:buNone/>
            </a:pPr>
            <a:r>
              <a:rPr i="1" lang="en" sz="2400">
                <a:latin typeface="Roboto"/>
                <a:ea typeface="Roboto"/>
                <a:cs typeface="Roboto"/>
                <a:sym typeface="Roboto"/>
              </a:rPr>
              <a:t>human memory</a:t>
            </a:r>
            <a:endParaRPr sz="1550">
              <a:solidFill>
                <a:schemeClr val="dk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3">
            <a:alphaModFix/>
          </a:blip>
          <a:srcRect b="4148" l="11967" r="9558" t="4074"/>
          <a:stretch/>
        </p:blipFill>
        <p:spPr>
          <a:xfrm>
            <a:off x="3605025" y="1673375"/>
            <a:ext cx="1557600" cy="1785125"/>
          </a:xfrm>
          <a:prstGeom prst="rect">
            <a:avLst/>
          </a:prstGeom>
          <a:noFill/>
          <a:ln>
            <a:noFill/>
          </a:ln>
        </p:spPr>
      </p:pic>
      <p:sp>
        <p:nvSpPr>
          <p:cNvPr id="117" name="Google Shape;117;p22"/>
          <p:cNvSpPr/>
          <p:nvPr/>
        </p:nvSpPr>
        <p:spPr>
          <a:xfrm>
            <a:off x="1834225" y="2355825"/>
            <a:ext cx="1557600" cy="477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urier New"/>
                <a:ea typeface="Courier New"/>
                <a:cs typeface="Courier New"/>
                <a:sym typeface="Courier New"/>
              </a:rPr>
              <a:t>question</a:t>
            </a:r>
            <a:endParaRPr>
              <a:latin typeface="Courier New"/>
              <a:ea typeface="Courier New"/>
              <a:cs typeface="Courier New"/>
              <a:sym typeface="Courier New"/>
            </a:endParaRPr>
          </a:p>
        </p:txBody>
      </p:sp>
      <p:sp>
        <p:nvSpPr>
          <p:cNvPr id="118" name="Google Shape;118;p22"/>
          <p:cNvSpPr/>
          <p:nvPr/>
        </p:nvSpPr>
        <p:spPr>
          <a:xfrm>
            <a:off x="5407725" y="2398650"/>
            <a:ext cx="1602900" cy="477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urier New"/>
                <a:ea typeface="Courier New"/>
                <a:cs typeface="Courier New"/>
                <a:sym typeface="Courier New"/>
              </a:rPr>
              <a:t>answer</a:t>
            </a:r>
            <a:endParaRPr>
              <a:latin typeface="Courier New"/>
              <a:ea typeface="Courier New"/>
              <a:cs typeface="Courier New"/>
              <a:sym typeface="Courier New"/>
            </a:endParaRPr>
          </a:p>
        </p:txBody>
      </p:sp>
      <p:pic>
        <p:nvPicPr>
          <p:cNvPr id="119" name="Google Shape;119;p22"/>
          <p:cNvPicPr preferRelativeResize="0"/>
          <p:nvPr/>
        </p:nvPicPr>
        <p:blipFill>
          <a:blip r:embed="rId4">
            <a:alphaModFix/>
          </a:blip>
          <a:stretch>
            <a:fillRect/>
          </a:stretch>
        </p:blipFill>
        <p:spPr>
          <a:xfrm>
            <a:off x="321950" y="1809750"/>
            <a:ext cx="1166463" cy="1609325"/>
          </a:xfrm>
          <a:prstGeom prst="rect">
            <a:avLst/>
          </a:prstGeom>
          <a:noFill/>
          <a:ln>
            <a:noFill/>
          </a:ln>
        </p:spPr>
      </p:pic>
      <p:pic>
        <p:nvPicPr>
          <p:cNvPr id="120" name="Google Shape;120;p22"/>
          <p:cNvPicPr preferRelativeResize="0"/>
          <p:nvPr/>
        </p:nvPicPr>
        <p:blipFill>
          <a:blip r:embed="rId4">
            <a:alphaModFix/>
          </a:blip>
          <a:stretch>
            <a:fillRect/>
          </a:stretch>
        </p:blipFill>
        <p:spPr>
          <a:xfrm>
            <a:off x="7408450" y="1809750"/>
            <a:ext cx="1166463" cy="1609325"/>
          </a:xfrm>
          <a:prstGeom prst="rect">
            <a:avLst/>
          </a:prstGeom>
          <a:noFill/>
          <a:ln>
            <a:noFill/>
          </a:ln>
        </p:spPr>
      </p:pic>
      <p:sp>
        <p:nvSpPr>
          <p:cNvPr id="121" name="Google Shape;121;p22"/>
          <p:cNvSpPr txBox="1"/>
          <p:nvPr/>
        </p:nvSpPr>
        <p:spPr>
          <a:xfrm>
            <a:off x="1597650" y="3845050"/>
            <a:ext cx="5679900" cy="97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rPr>
              <a:t>Text is the end result</a:t>
            </a:r>
            <a:endParaRPr sz="1600">
              <a:solidFill>
                <a:schemeClr val="dk1"/>
              </a:solidFill>
            </a:endParaRPr>
          </a:p>
          <a:p>
            <a:pPr indent="0" lvl="0" marL="0" rtl="0" algn="ctr">
              <a:lnSpc>
                <a:spcPct val="115000"/>
              </a:lnSpc>
              <a:spcBef>
                <a:spcPts val="1000"/>
              </a:spcBef>
              <a:spcAft>
                <a:spcPts val="0"/>
              </a:spcAft>
              <a:buClr>
                <a:schemeClr val="dk1"/>
              </a:buClr>
              <a:buSzPts val="1100"/>
              <a:buFont typeface="Arial"/>
              <a:buNone/>
            </a:pPr>
            <a:r>
              <a:rPr lang="en" sz="1600">
                <a:solidFill>
                  <a:schemeClr val="dk1"/>
                </a:solidFill>
              </a:rPr>
              <a:t>Thinking benefits from going beyond text</a:t>
            </a:r>
            <a:endParaRPr sz="1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Imaginative powers - senses, faces, time, spaces</a:t>
            </a:r>
            <a:endParaRPr/>
          </a:p>
        </p:txBody>
      </p:sp>
      <p:pic>
        <p:nvPicPr>
          <p:cNvPr id="127" name="Google Shape;127;p23"/>
          <p:cNvPicPr preferRelativeResize="0"/>
          <p:nvPr/>
        </p:nvPicPr>
        <p:blipFill>
          <a:blip r:embed="rId3">
            <a:alphaModFix/>
          </a:blip>
          <a:stretch>
            <a:fillRect/>
          </a:stretch>
        </p:blipFill>
        <p:spPr>
          <a:xfrm>
            <a:off x="6900" y="1407300"/>
            <a:ext cx="2826126" cy="2826126"/>
          </a:xfrm>
          <a:prstGeom prst="rect">
            <a:avLst/>
          </a:prstGeom>
          <a:noFill/>
          <a:ln>
            <a:noFill/>
          </a:ln>
        </p:spPr>
      </p:pic>
      <p:pic>
        <p:nvPicPr>
          <p:cNvPr id="128" name="Google Shape;128;p23"/>
          <p:cNvPicPr preferRelativeResize="0"/>
          <p:nvPr/>
        </p:nvPicPr>
        <p:blipFill rotWithShape="1">
          <a:blip r:embed="rId4">
            <a:alphaModFix/>
          </a:blip>
          <a:srcRect b="25384" l="0" r="0" t="0"/>
          <a:stretch/>
        </p:blipFill>
        <p:spPr>
          <a:xfrm>
            <a:off x="3214025" y="1660125"/>
            <a:ext cx="2306078" cy="2373400"/>
          </a:xfrm>
          <a:prstGeom prst="rect">
            <a:avLst/>
          </a:prstGeom>
          <a:noFill/>
          <a:ln>
            <a:noFill/>
          </a:ln>
        </p:spPr>
      </p:pic>
      <p:sp>
        <p:nvSpPr>
          <p:cNvPr id="129" name="Google Shape;129;p23"/>
          <p:cNvSpPr txBox="1"/>
          <p:nvPr/>
        </p:nvSpPr>
        <p:spPr>
          <a:xfrm>
            <a:off x="3590525" y="4269200"/>
            <a:ext cx="1544100" cy="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t>b. 2005</a:t>
            </a:r>
            <a:endParaRPr i="1"/>
          </a:p>
        </p:txBody>
      </p:sp>
      <p:pic>
        <p:nvPicPr>
          <p:cNvPr id="130" name="Google Shape;130;p23"/>
          <p:cNvPicPr preferRelativeResize="0"/>
          <p:nvPr/>
        </p:nvPicPr>
        <p:blipFill>
          <a:blip r:embed="rId5">
            <a:alphaModFix/>
          </a:blip>
          <a:stretch>
            <a:fillRect/>
          </a:stretch>
        </p:blipFill>
        <p:spPr>
          <a:xfrm>
            <a:off x="5979448" y="1673352"/>
            <a:ext cx="3164552" cy="237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Mnemonics</a:t>
            </a:r>
            <a:endParaRPr/>
          </a:p>
        </p:txBody>
      </p:sp>
      <p:pic>
        <p:nvPicPr>
          <p:cNvPr id="136" name="Google Shape;136;p24"/>
          <p:cNvPicPr preferRelativeResize="0"/>
          <p:nvPr/>
        </p:nvPicPr>
        <p:blipFill>
          <a:blip r:embed="rId3">
            <a:alphaModFix/>
          </a:blip>
          <a:stretch>
            <a:fillRect/>
          </a:stretch>
        </p:blipFill>
        <p:spPr>
          <a:xfrm>
            <a:off x="404700" y="1236737"/>
            <a:ext cx="4336291" cy="1182625"/>
          </a:xfrm>
          <a:prstGeom prst="rect">
            <a:avLst/>
          </a:prstGeom>
          <a:noFill/>
          <a:ln>
            <a:noFill/>
          </a:ln>
        </p:spPr>
      </p:pic>
      <p:grpSp>
        <p:nvGrpSpPr>
          <p:cNvPr id="137" name="Google Shape;137;p24"/>
          <p:cNvGrpSpPr/>
          <p:nvPr/>
        </p:nvGrpSpPr>
        <p:grpSpPr>
          <a:xfrm>
            <a:off x="5938850" y="617250"/>
            <a:ext cx="2969650" cy="2513450"/>
            <a:chOff x="418650" y="1335725"/>
            <a:chExt cx="2969650" cy="2513450"/>
          </a:xfrm>
        </p:grpSpPr>
        <p:sp>
          <p:nvSpPr>
            <p:cNvPr id="138" name="Google Shape;138;p24"/>
            <p:cNvSpPr/>
            <p:nvPr/>
          </p:nvSpPr>
          <p:spPr>
            <a:xfrm>
              <a:off x="1818850" y="2367475"/>
              <a:ext cx="1152900" cy="148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4"/>
            <p:cNvSpPr txBox="1"/>
            <p:nvPr/>
          </p:nvSpPr>
          <p:spPr>
            <a:xfrm>
              <a:off x="418650" y="1335725"/>
              <a:ext cx="1370700" cy="11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September</a:t>
              </a:r>
              <a:endParaRPr sz="1600"/>
            </a:p>
            <a:p>
              <a:pPr indent="0" lvl="0" marL="0" rtl="0" algn="l">
                <a:spcBef>
                  <a:spcPts val="0"/>
                </a:spcBef>
                <a:spcAft>
                  <a:spcPts val="0"/>
                </a:spcAft>
                <a:buNone/>
              </a:pPr>
              <a:r>
                <a:rPr lang="en" sz="1600"/>
                <a:t>April</a:t>
              </a:r>
              <a:endParaRPr sz="1600"/>
            </a:p>
            <a:p>
              <a:pPr indent="0" lvl="0" marL="0" rtl="0" algn="l">
                <a:spcBef>
                  <a:spcPts val="0"/>
                </a:spcBef>
                <a:spcAft>
                  <a:spcPts val="0"/>
                </a:spcAft>
                <a:buNone/>
              </a:pPr>
              <a:r>
                <a:rPr lang="en" sz="1600"/>
                <a:t>June</a:t>
              </a:r>
              <a:endParaRPr sz="1600"/>
            </a:p>
            <a:p>
              <a:pPr indent="0" lvl="0" marL="0" rtl="0" algn="l">
                <a:spcBef>
                  <a:spcPts val="0"/>
                </a:spcBef>
                <a:spcAft>
                  <a:spcPts val="0"/>
                </a:spcAft>
                <a:buNone/>
              </a:pPr>
              <a:r>
                <a:rPr lang="en" sz="1600"/>
                <a:t>November</a:t>
              </a:r>
              <a:endParaRPr sz="1600"/>
            </a:p>
          </p:txBody>
        </p:sp>
        <p:sp>
          <p:nvSpPr>
            <p:cNvPr id="140" name="Google Shape;140;p24"/>
            <p:cNvSpPr txBox="1"/>
            <p:nvPr/>
          </p:nvSpPr>
          <p:spPr>
            <a:xfrm>
              <a:off x="1307800" y="1605775"/>
              <a:ext cx="2080500" cy="7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 SAN-J(une)</a:t>
              </a:r>
              <a:endParaRPr sz="2400"/>
            </a:p>
          </p:txBody>
        </p:sp>
      </p:grpSp>
      <p:pic>
        <p:nvPicPr>
          <p:cNvPr id="141" name="Google Shape;141;p24"/>
          <p:cNvPicPr preferRelativeResize="0"/>
          <p:nvPr/>
        </p:nvPicPr>
        <p:blipFill>
          <a:blip r:embed="rId4">
            <a:alphaModFix/>
          </a:blip>
          <a:stretch>
            <a:fillRect/>
          </a:stretch>
        </p:blipFill>
        <p:spPr>
          <a:xfrm>
            <a:off x="1763675" y="2665649"/>
            <a:ext cx="5188499" cy="2537500"/>
          </a:xfrm>
          <a:prstGeom prst="rect">
            <a:avLst/>
          </a:prstGeom>
          <a:noFill/>
          <a:ln>
            <a:noFill/>
          </a:ln>
        </p:spPr>
      </p:pic>
      <p:pic>
        <p:nvPicPr>
          <p:cNvPr id="142" name="Google Shape;142;p24"/>
          <p:cNvPicPr preferRelativeResize="0"/>
          <p:nvPr/>
        </p:nvPicPr>
        <p:blipFill>
          <a:blip r:embed="rId5">
            <a:alphaModFix/>
          </a:blip>
          <a:stretch>
            <a:fillRect/>
          </a:stretch>
        </p:blipFill>
        <p:spPr>
          <a:xfrm>
            <a:off x="7510300" y="1398817"/>
            <a:ext cx="940525" cy="31350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Elaborative Encoding</a:t>
            </a:r>
            <a:endParaRPr/>
          </a:p>
        </p:txBody>
      </p:sp>
      <p:sp>
        <p:nvSpPr>
          <p:cNvPr id="148" name="Google Shape;148;p25"/>
          <p:cNvSpPr txBox="1"/>
          <p:nvPr>
            <p:ph idx="1" type="body"/>
          </p:nvPr>
        </p:nvSpPr>
        <p:spPr>
          <a:xfrm>
            <a:off x="4512800" y="4343325"/>
            <a:ext cx="3295500" cy="62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rPr>
              <a:t>something we already know</a:t>
            </a:r>
            <a:endParaRPr b="1">
              <a:solidFill>
                <a:schemeClr val="dk1"/>
              </a:solidFill>
            </a:endParaRPr>
          </a:p>
        </p:txBody>
      </p:sp>
      <p:pic>
        <p:nvPicPr>
          <p:cNvPr id="149" name="Google Shape;149;p25"/>
          <p:cNvPicPr preferRelativeResize="0"/>
          <p:nvPr/>
        </p:nvPicPr>
        <p:blipFill>
          <a:blip r:embed="rId3">
            <a:alphaModFix/>
          </a:blip>
          <a:stretch>
            <a:fillRect/>
          </a:stretch>
        </p:blipFill>
        <p:spPr>
          <a:xfrm>
            <a:off x="5325050" y="1828025"/>
            <a:ext cx="1828800" cy="1828800"/>
          </a:xfrm>
          <a:prstGeom prst="rect">
            <a:avLst/>
          </a:prstGeom>
          <a:noFill/>
          <a:ln>
            <a:noFill/>
          </a:ln>
        </p:spPr>
      </p:pic>
      <p:pic>
        <p:nvPicPr>
          <p:cNvPr id="150" name="Google Shape;150;p25"/>
          <p:cNvPicPr preferRelativeResize="0"/>
          <p:nvPr/>
        </p:nvPicPr>
        <p:blipFill rotWithShape="1">
          <a:blip r:embed="rId4">
            <a:alphaModFix/>
          </a:blip>
          <a:srcRect b="13284" l="0" r="0" t="0"/>
          <a:stretch/>
        </p:blipFill>
        <p:spPr>
          <a:xfrm>
            <a:off x="4217221" y="2532108"/>
            <a:ext cx="1370660" cy="1182625"/>
          </a:xfrm>
          <a:prstGeom prst="rect">
            <a:avLst/>
          </a:prstGeom>
          <a:noFill/>
          <a:ln>
            <a:noFill/>
          </a:ln>
        </p:spPr>
      </p:pic>
      <p:cxnSp>
        <p:nvCxnSpPr>
          <p:cNvPr id="151" name="Google Shape;151;p25"/>
          <p:cNvCxnSpPr/>
          <p:nvPr/>
        </p:nvCxnSpPr>
        <p:spPr>
          <a:xfrm>
            <a:off x="3980075" y="1904225"/>
            <a:ext cx="794100" cy="832500"/>
          </a:xfrm>
          <a:prstGeom prst="straightConnector1">
            <a:avLst/>
          </a:prstGeom>
          <a:noFill/>
          <a:ln cap="flat" cmpd="sng" w="28575">
            <a:solidFill>
              <a:schemeClr val="dk2"/>
            </a:solidFill>
            <a:prstDash val="solid"/>
            <a:round/>
            <a:headEnd len="med" w="med" type="none"/>
            <a:tailEnd len="med" w="med" type="triangle"/>
          </a:ln>
        </p:spPr>
      </p:cxnSp>
      <p:pic>
        <p:nvPicPr>
          <p:cNvPr id="152" name="Google Shape;152;p25"/>
          <p:cNvPicPr preferRelativeResize="0"/>
          <p:nvPr/>
        </p:nvPicPr>
        <p:blipFill>
          <a:blip r:embed="rId5">
            <a:alphaModFix/>
          </a:blip>
          <a:stretch>
            <a:fillRect/>
          </a:stretch>
        </p:blipFill>
        <p:spPr>
          <a:xfrm>
            <a:off x="3344099" y="3428220"/>
            <a:ext cx="991300" cy="991300"/>
          </a:xfrm>
          <a:prstGeom prst="rect">
            <a:avLst/>
          </a:prstGeom>
          <a:noFill/>
          <a:ln>
            <a:noFill/>
          </a:ln>
        </p:spPr>
      </p:pic>
      <p:sp>
        <p:nvSpPr>
          <p:cNvPr id="153" name="Google Shape;153;p25"/>
          <p:cNvSpPr txBox="1"/>
          <p:nvPr>
            <p:ph idx="1" type="body"/>
          </p:nvPr>
        </p:nvSpPr>
        <p:spPr>
          <a:xfrm>
            <a:off x="822950" y="4508900"/>
            <a:ext cx="2780700" cy="572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dk1"/>
                </a:solidFill>
              </a:rPr>
              <a:t>what we want to learn</a:t>
            </a:r>
            <a:endParaRPr b="1">
              <a:solidFill>
                <a:schemeClr val="dk1"/>
              </a:solidFill>
            </a:endParaRPr>
          </a:p>
        </p:txBody>
      </p:sp>
      <p:sp>
        <p:nvSpPr>
          <p:cNvPr id="154" name="Google Shape;154;p25"/>
          <p:cNvSpPr txBox="1"/>
          <p:nvPr/>
        </p:nvSpPr>
        <p:spPr>
          <a:xfrm>
            <a:off x="2311050" y="1529550"/>
            <a:ext cx="362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9900FF"/>
                </a:solidFill>
              </a:rPr>
              <a:t>sensory</a:t>
            </a:r>
            <a:r>
              <a:rPr b="1" lang="en" sz="1800">
                <a:solidFill>
                  <a:schemeClr val="dk1"/>
                </a:solidFill>
              </a:rPr>
              <a:t>, </a:t>
            </a:r>
            <a:r>
              <a:rPr lang="en" sz="1800">
                <a:solidFill>
                  <a:srgbClr val="00FF00"/>
                </a:solidFill>
                <a:latin typeface="Roboto Black"/>
                <a:ea typeface="Roboto Black"/>
                <a:cs typeface="Roboto Black"/>
                <a:sym typeface="Roboto Black"/>
              </a:rPr>
              <a:t>vivid</a:t>
            </a:r>
            <a:r>
              <a:rPr b="1" lang="en" sz="1800">
                <a:solidFill>
                  <a:schemeClr val="dk1"/>
                </a:solidFill>
              </a:rPr>
              <a:t>, </a:t>
            </a:r>
            <a:r>
              <a:rPr lang="en" sz="1800">
                <a:solidFill>
                  <a:srgbClr val="FF00FF"/>
                </a:solidFill>
                <a:latin typeface="Comic Sans MS"/>
                <a:ea typeface="Comic Sans MS"/>
                <a:cs typeface="Comic Sans MS"/>
                <a:sym typeface="Comic Sans MS"/>
              </a:rPr>
              <a:t>OUTLANDISH</a:t>
            </a:r>
            <a:endParaRPr>
              <a:solidFill>
                <a:srgbClr val="FF00FF"/>
              </a:solidFill>
            </a:endParaRPr>
          </a:p>
        </p:txBody>
      </p:sp>
      <p:cxnSp>
        <p:nvCxnSpPr>
          <p:cNvPr id="155" name="Google Shape;155;p25"/>
          <p:cNvCxnSpPr/>
          <p:nvPr/>
        </p:nvCxnSpPr>
        <p:spPr>
          <a:xfrm>
            <a:off x="5275475" y="3352025"/>
            <a:ext cx="388200" cy="1005300"/>
          </a:xfrm>
          <a:prstGeom prst="straightConnector1">
            <a:avLst/>
          </a:prstGeom>
          <a:noFill/>
          <a:ln cap="flat" cmpd="sng" w="28575">
            <a:solidFill>
              <a:schemeClr val="dk2"/>
            </a:solidFill>
            <a:prstDash val="solid"/>
            <a:round/>
            <a:headEnd len="med" w="med" type="triangle"/>
            <a:tailEnd len="med" w="med" type="none"/>
          </a:ln>
        </p:spPr>
      </p:cxnSp>
      <p:cxnSp>
        <p:nvCxnSpPr>
          <p:cNvPr id="156" name="Google Shape;156;p25"/>
          <p:cNvCxnSpPr/>
          <p:nvPr/>
        </p:nvCxnSpPr>
        <p:spPr>
          <a:xfrm flipH="1" rot="10800000">
            <a:off x="2397750" y="4111450"/>
            <a:ext cx="980100" cy="3297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6"/>
          <p:cNvPicPr preferRelativeResize="0"/>
          <p:nvPr/>
        </p:nvPicPr>
        <p:blipFill rotWithShape="1">
          <a:blip r:embed="rId3">
            <a:alphaModFix/>
          </a:blip>
          <a:srcRect b="0" l="11154" r="6344" t="0"/>
          <a:stretch/>
        </p:blipFill>
        <p:spPr>
          <a:xfrm>
            <a:off x="2205050" y="712925"/>
            <a:ext cx="6494038" cy="4430575"/>
          </a:xfrm>
          <a:prstGeom prst="rect">
            <a:avLst/>
          </a:prstGeom>
          <a:noFill/>
          <a:ln>
            <a:noFill/>
          </a:ln>
        </p:spPr>
      </p:pic>
      <p:sp>
        <p:nvSpPr>
          <p:cNvPr id="162" name="Google Shape;162;p26"/>
          <p:cNvSpPr/>
          <p:nvPr/>
        </p:nvSpPr>
        <p:spPr>
          <a:xfrm>
            <a:off x="263125" y="1752775"/>
            <a:ext cx="1579500" cy="175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rPr b="1" lang="en" sz="1600">
                <a:solidFill>
                  <a:schemeClr val="dk1"/>
                </a:solidFill>
              </a:rPr>
              <a:t>c4model.com</a:t>
            </a:r>
            <a:endParaRPr b="1" sz="1600">
              <a:solidFill>
                <a:schemeClr val="dk1"/>
              </a:solidFill>
            </a:endParaRPr>
          </a:p>
          <a:p>
            <a:pPr indent="0" lvl="0" marL="0" rtl="0" algn="ctr">
              <a:spcBef>
                <a:spcPts val="0"/>
              </a:spcBef>
              <a:spcAft>
                <a:spcPts val="0"/>
              </a:spcAft>
              <a:buNone/>
            </a:pPr>
            <a:r>
              <a:t/>
            </a:r>
            <a:endParaRPr b="1" sz="1600"/>
          </a:p>
        </p:txBody>
      </p:sp>
      <p:pic>
        <p:nvPicPr>
          <p:cNvPr id="163" name="Google Shape;163;p26"/>
          <p:cNvPicPr preferRelativeResize="0"/>
          <p:nvPr/>
        </p:nvPicPr>
        <p:blipFill>
          <a:blip r:embed="rId4">
            <a:alphaModFix/>
          </a:blip>
          <a:stretch>
            <a:fillRect/>
          </a:stretch>
        </p:blipFill>
        <p:spPr>
          <a:xfrm>
            <a:off x="554475" y="1823875"/>
            <a:ext cx="1028750" cy="1028750"/>
          </a:xfrm>
          <a:prstGeom prst="rect">
            <a:avLst/>
          </a:prstGeom>
          <a:noFill/>
          <a:ln>
            <a:noFill/>
          </a:ln>
        </p:spPr>
      </p:pic>
      <p:sp>
        <p:nvSpPr>
          <p:cNvPr id="164" name="Google Shape;164;p26"/>
          <p:cNvSpPr txBox="1"/>
          <p:nvPr>
            <p:ph type="title"/>
          </p:nvPr>
        </p:nvSpPr>
        <p:spPr>
          <a:xfrm>
            <a:off x="311700" y="445025"/>
            <a:ext cx="461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Elaborative Encoding</a:t>
            </a:r>
            <a:r>
              <a:rPr lang="en"/>
              <a:t> Example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7"/>
          <p:cNvPicPr preferRelativeResize="0"/>
          <p:nvPr/>
        </p:nvPicPr>
        <p:blipFill>
          <a:blip r:embed="rId3">
            <a:alphaModFix/>
          </a:blip>
          <a:stretch>
            <a:fillRect/>
          </a:stretch>
        </p:blipFill>
        <p:spPr>
          <a:xfrm>
            <a:off x="6048675" y="1448137"/>
            <a:ext cx="1028750" cy="1481420"/>
          </a:xfrm>
          <a:prstGeom prst="rect">
            <a:avLst/>
          </a:prstGeom>
          <a:noFill/>
          <a:ln>
            <a:noFill/>
          </a:ln>
        </p:spPr>
      </p:pic>
      <p:pic>
        <p:nvPicPr>
          <p:cNvPr id="170" name="Google Shape;170;p27"/>
          <p:cNvPicPr preferRelativeResize="0"/>
          <p:nvPr/>
        </p:nvPicPr>
        <p:blipFill rotWithShape="1">
          <a:blip r:embed="rId4">
            <a:alphaModFix/>
          </a:blip>
          <a:srcRect b="0" l="0" r="0" t="19034"/>
          <a:stretch/>
        </p:blipFill>
        <p:spPr>
          <a:xfrm>
            <a:off x="5932025" y="3374002"/>
            <a:ext cx="2224175" cy="1791850"/>
          </a:xfrm>
          <a:prstGeom prst="rect">
            <a:avLst/>
          </a:prstGeom>
          <a:noFill/>
          <a:ln>
            <a:noFill/>
          </a:ln>
        </p:spPr>
      </p:pic>
      <p:sp>
        <p:nvSpPr>
          <p:cNvPr id="171" name="Google Shape;171;p27"/>
          <p:cNvSpPr txBox="1"/>
          <p:nvPr/>
        </p:nvSpPr>
        <p:spPr>
          <a:xfrm>
            <a:off x="6085450" y="3549650"/>
            <a:ext cx="1915500" cy="94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rgbClr val="00FF00"/>
                </a:highlight>
                <a:latin typeface="Courier New"/>
                <a:ea typeface="Courier New"/>
                <a:cs typeface="Courier New"/>
                <a:sym typeface="Courier New"/>
              </a:rPr>
              <a:t>&lt;b&gt;HI!&lt;/b&gt;</a:t>
            </a:r>
            <a:endParaRPr>
              <a:highlight>
                <a:srgbClr val="00FF00"/>
              </a:highlight>
              <a:latin typeface="Courier New"/>
              <a:ea typeface="Courier New"/>
              <a:cs typeface="Courier New"/>
              <a:sym typeface="Courier New"/>
            </a:endParaRPr>
          </a:p>
        </p:txBody>
      </p:sp>
      <p:pic>
        <p:nvPicPr>
          <p:cNvPr id="172" name="Google Shape;172;p27"/>
          <p:cNvPicPr preferRelativeResize="0"/>
          <p:nvPr/>
        </p:nvPicPr>
        <p:blipFill>
          <a:blip r:embed="rId3">
            <a:alphaModFix/>
          </a:blip>
          <a:stretch>
            <a:fillRect/>
          </a:stretch>
        </p:blipFill>
        <p:spPr>
          <a:xfrm>
            <a:off x="2847677" y="1444752"/>
            <a:ext cx="1033272" cy="1481328"/>
          </a:xfrm>
          <a:prstGeom prst="rect">
            <a:avLst/>
          </a:prstGeom>
          <a:noFill/>
          <a:ln>
            <a:noFill/>
          </a:ln>
        </p:spPr>
      </p:pic>
      <p:sp>
        <p:nvSpPr>
          <p:cNvPr id="173" name="Google Shape;173;p27"/>
          <p:cNvSpPr/>
          <p:nvPr/>
        </p:nvSpPr>
        <p:spPr>
          <a:xfrm>
            <a:off x="263125" y="1752775"/>
            <a:ext cx="1579500" cy="175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t/>
            </a:r>
            <a:endParaRPr b="1" sz="1600">
              <a:solidFill>
                <a:schemeClr val="dk1"/>
              </a:solidFill>
            </a:endParaRPr>
          </a:p>
          <a:p>
            <a:pPr indent="0" lvl="0" marL="0" rtl="0" algn="ctr">
              <a:spcBef>
                <a:spcPts val="0"/>
              </a:spcBef>
              <a:spcAft>
                <a:spcPts val="0"/>
              </a:spcAft>
              <a:buClr>
                <a:schemeClr val="dk1"/>
              </a:buClr>
              <a:buSzPts val="1100"/>
              <a:buFont typeface="Arial"/>
              <a:buNone/>
            </a:pPr>
            <a:r>
              <a:rPr b="1" lang="en" sz="1600">
                <a:solidFill>
                  <a:schemeClr val="dk1"/>
                </a:solidFill>
              </a:rPr>
              <a:t>c4model.com</a:t>
            </a:r>
            <a:endParaRPr b="1" sz="1600">
              <a:solidFill>
                <a:schemeClr val="dk1"/>
              </a:solidFill>
            </a:endParaRPr>
          </a:p>
          <a:p>
            <a:pPr indent="0" lvl="0" marL="0" rtl="0" algn="ctr">
              <a:spcBef>
                <a:spcPts val="0"/>
              </a:spcBef>
              <a:spcAft>
                <a:spcPts val="0"/>
              </a:spcAft>
              <a:buNone/>
            </a:pPr>
            <a:r>
              <a:t/>
            </a:r>
            <a:endParaRPr b="1" sz="1600"/>
          </a:p>
        </p:txBody>
      </p:sp>
      <p:pic>
        <p:nvPicPr>
          <p:cNvPr id="174" name="Google Shape;174;p27"/>
          <p:cNvPicPr preferRelativeResize="0"/>
          <p:nvPr/>
        </p:nvPicPr>
        <p:blipFill>
          <a:blip r:embed="rId5">
            <a:alphaModFix/>
          </a:blip>
          <a:stretch>
            <a:fillRect/>
          </a:stretch>
        </p:blipFill>
        <p:spPr>
          <a:xfrm>
            <a:off x="554475" y="1823875"/>
            <a:ext cx="1028750" cy="1028750"/>
          </a:xfrm>
          <a:prstGeom prst="rect">
            <a:avLst/>
          </a:prstGeom>
          <a:noFill/>
          <a:ln>
            <a:noFill/>
          </a:ln>
        </p:spPr>
      </p:pic>
      <p:sp>
        <p:nvSpPr>
          <p:cNvPr id="175" name="Google Shape;175;p27"/>
          <p:cNvSpPr txBox="1"/>
          <p:nvPr/>
        </p:nvSpPr>
        <p:spPr>
          <a:xfrm>
            <a:off x="4042396" y="1701700"/>
            <a:ext cx="130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1. </a:t>
            </a:r>
            <a:r>
              <a:rPr i="1" lang="en"/>
              <a:t>Context</a:t>
            </a:r>
            <a:endParaRPr i="1"/>
          </a:p>
          <a:p>
            <a:pPr indent="0" lvl="0" marL="0" rtl="0" algn="l">
              <a:spcBef>
                <a:spcPts val="0"/>
              </a:spcBef>
              <a:spcAft>
                <a:spcPts val="0"/>
              </a:spcAft>
              <a:buClr>
                <a:schemeClr val="dk1"/>
              </a:buClr>
              <a:buSzPts val="1100"/>
              <a:buFont typeface="Arial"/>
              <a:buNone/>
            </a:pPr>
            <a:r>
              <a:rPr b="1" lang="en">
                <a:solidFill>
                  <a:schemeClr val="dk1"/>
                </a:solidFill>
              </a:rPr>
              <a:t>Kant text</a:t>
            </a:r>
            <a:endParaRPr b="1"/>
          </a:p>
        </p:txBody>
      </p:sp>
      <p:sp>
        <p:nvSpPr>
          <p:cNvPr id="176" name="Google Shape;176;p27"/>
          <p:cNvSpPr txBox="1"/>
          <p:nvPr/>
        </p:nvSpPr>
        <p:spPr>
          <a:xfrm>
            <a:off x="7382975" y="1700784"/>
            <a:ext cx="142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2. </a:t>
            </a:r>
            <a:r>
              <a:rPr i="1" lang="en"/>
              <a:t>Container</a:t>
            </a:r>
            <a:endParaRPr i="1"/>
          </a:p>
          <a:p>
            <a:pPr indent="0" lvl="0" marL="0" rtl="0" algn="l">
              <a:spcBef>
                <a:spcPts val="0"/>
              </a:spcBef>
              <a:spcAft>
                <a:spcPts val="0"/>
              </a:spcAft>
              <a:buNone/>
            </a:pPr>
            <a:r>
              <a:rPr b="1" lang="en"/>
              <a:t>Kant-ainer</a:t>
            </a:r>
            <a:endParaRPr b="1"/>
          </a:p>
        </p:txBody>
      </p:sp>
      <p:sp>
        <p:nvSpPr>
          <p:cNvPr id="177" name="Google Shape;177;p27"/>
          <p:cNvSpPr txBox="1"/>
          <p:nvPr/>
        </p:nvSpPr>
        <p:spPr>
          <a:xfrm>
            <a:off x="4066875" y="3809575"/>
            <a:ext cx="153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3. </a:t>
            </a:r>
            <a:r>
              <a:rPr i="1" lang="en"/>
              <a:t>Component</a:t>
            </a:r>
            <a:endParaRPr i="1"/>
          </a:p>
          <a:p>
            <a:pPr indent="0" lvl="0" marL="0" rtl="0" algn="l">
              <a:spcBef>
                <a:spcPts val="0"/>
              </a:spcBef>
              <a:spcAft>
                <a:spcPts val="0"/>
              </a:spcAft>
              <a:buClr>
                <a:schemeClr val="dk1"/>
              </a:buClr>
              <a:buSzPts val="1100"/>
              <a:buFont typeface="Arial"/>
              <a:buNone/>
            </a:pPr>
            <a:r>
              <a:rPr b="1" lang="en">
                <a:solidFill>
                  <a:schemeClr val="dk1"/>
                </a:solidFill>
              </a:rPr>
              <a:t>Computer parts</a:t>
            </a:r>
            <a:endParaRPr b="1"/>
          </a:p>
        </p:txBody>
      </p:sp>
      <p:sp>
        <p:nvSpPr>
          <p:cNvPr id="178" name="Google Shape;178;p27"/>
          <p:cNvSpPr txBox="1"/>
          <p:nvPr/>
        </p:nvSpPr>
        <p:spPr>
          <a:xfrm>
            <a:off x="3677763" y="2307063"/>
            <a:ext cx="10794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endParaRPr sz="3600"/>
          </a:p>
        </p:txBody>
      </p:sp>
      <p:sp>
        <p:nvSpPr>
          <p:cNvPr id="179" name="Google Shape;179;p27"/>
          <p:cNvSpPr txBox="1"/>
          <p:nvPr/>
        </p:nvSpPr>
        <p:spPr>
          <a:xfrm>
            <a:off x="6683625" y="2146000"/>
            <a:ext cx="6906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t>🥤</a:t>
            </a:r>
            <a:endParaRPr sz="4800"/>
          </a:p>
        </p:txBody>
      </p:sp>
      <p:sp>
        <p:nvSpPr>
          <p:cNvPr id="180" name="Google Shape;180;p27"/>
          <p:cNvSpPr txBox="1"/>
          <p:nvPr>
            <p:ph type="title"/>
          </p:nvPr>
        </p:nvSpPr>
        <p:spPr>
          <a:xfrm>
            <a:off x="311700" y="445025"/>
            <a:ext cx="461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Elaborative Encoding</a:t>
            </a:r>
            <a:r>
              <a:rPr lang="en"/>
              <a:t> Example</a:t>
            </a:r>
            <a:endParaRPr/>
          </a:p>
        </p:txBody>
      </p:sp>
      <p:sp>
        <p:nvSpPr>
          <p:cNvPr id="181" name="Google Shape;181;p27"/>
          <p:cNvSpPr txBox="1"/>
          <p:nvPr/>
        </p:nvSpPr>
        <p:spPr>
          <a:xfrm>
            <a:off x="8068625" y="3834800"/>
            <a:ext cx="89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4. Code</a:t>
            </a:r>
            <a:endParaRPr i="1"/>
          </a:p>
          <a:p>
            <a:pPr indent="0" lvl="0" marL="0" rtl="0" algn="l">
              <a:spcBef>
                <a:spcPts val="0"/>
              </a:spcBef>
              <a:spcAft>
                <a:spcPts val="0"/>
              </a:spcAft>
              <a:buNone/>
            </a:pPr>
            <a:r>
              <a:rPr b="1" lang="en"/>
              <a:t>Code</a:t>
            </a:r>
            <a:endParaRPr b="1"/>
          </a:p>
        </p:txBody>
      </p:sp>
      <p:sp>
        <p:nvSpPr>
          <p:cNvPr id="182" name="Google Shape;182;p27"/>
          <p:cNvSpPr txBox="1"/>
          <p:nvPr/>
        </p:nvSpPr>
        <p:spPr>
          <a:xfrm>
            <a:off x="2793250" y="3739375"/>
            <a:ext cx="1360800" cy="8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r>
              <a:rPr lang="en" sz="3600"/>
              <a:t>💻</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of Loci - Walking through a </a:t>
            </a:r>
            <a:r>
              <a:rPr i="1" lang="en"/>
              <a:t>memory palace</a:t>
            </a:r>
            <a:endParaRPr/>
          </a:p>
        </p:txBody>
      </p:sp>
      <p:pic>
        <p:nvPicPr>
          <p:cNvPr id="188" name="Google Shape;188;p28"/>
          <p:cNvPicPr preferRelativeResize="0"/>
          <p:nvPr/>
        </p:nvPicPr>
        <p:blipFill>
          <a:blip r:embed="rId3">
            <a:alphaModFix/>
          </a:blip>
          <a:stretch>
            <a:fillRect/>
          </a:stretch>
        </p:blipFill>
        <p:spPr>
          <a:xfrm>
            <a:off x="1412275" y="1021125"/>
            <a:ext cx="6199073" cy="4122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9"/>
          <p:cNvPicPr preferRelativeResize="0"/>
          <p:nvPr/>
        </p:nvPicPr>
        <p:blipFill>
          <a:blip r:embed="rId3">
            <a:alphaModFix/>
          </a:blip>
          <a:stretch>
            <a:fillRect/>
          </a:stretch>
        </p:blipFill>
        <p:spPr>
          <a:xfrm>
            <a:off x="1171339" y="0"/>
            <a:ext cx="6801322"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0"/>
          <p:cNvPicPr preferRelativeResize="0"/>
          <p:nvPr/>
        </p:nvPicPr>
        <p:blipFill>
          <a:blip r:embed="rId3">
            <a:alphaModFix/>
          </a:blip>
          <a:stretch>
            <a:fillRect/>
          </a:stretch>
        </p:blipFill>
        <p:spPr>
          <a:xfrm>
            <a:off x="1171339" y="0"/>
            <a:ext cx="6801322" cy="5143499"/>
          </a:xfrm>
          <a:prstGeom prst="rect">
            <a:avLst/>
          </a:prstGeom>
          <a:noFill/>
          <a:ln>
            <a:noFill/>
          </a:ln>
        </p:spPr>
      </p:pic>
      <p:pic>
        <p:nvPicPr>
          <p:cNvPr id="199" name="Google Shape;199;p30"/>
          <p:cNvPicPr preferRelativeResize="0"/>
          <p:nvPr/>
        </p:nvPicPr>
        <p:blipFill>
          <a:blip r:embed="rId4">
            <a:alphaModFix/>
          </a:blip>
          <a:stretch>
            <a:fillRect/>
          </a:stretch>
        </p:blipFill>
        <p:spPr>
          <a:xfrm>
            <a:off x="2903950" y="113975"/>
            <a:ext cx="605375" cy="871725"/>
          </a:xfrm>
          <a:prstGeom prst="rect">
            <a:avLst/>
          </a:prstGeom>
          <a:noFill/>
          <a:ln>
            <a:noFill/>
          </a:ln>
        </p:spPr>
      </p:pic>
      <p:pic>
        <p:nvPicPr>
          <p:cNvPr id="200" name="Google Shape;200;p30"/>
          <p:cNvPicPr preferRelativeResize="0"/>
          <p:nvPr/>
        </p:nvPicPr>
        <p:blipFill>
          <a:blip r:embed="rId4">
            <a:alphaModFix/>
          </a:blip>
          <a:stretch>
            <a:fillRect/>
          </a:stretch>
        </p:blipFill>
        <p:spPr>
          <a:xfrm>
            <a:off x="4994050" y="113975"/>
            <a:ext cx="605375" cy="871725"/>
          </a:xfrm>
          <a:prstGeom prst="rect">
            <a:avLst/>
          </a:prstGeom>
          <a:noFill/>
          <a:ln>
            <a:noFill/>
          </a:ln>
        </p:spPr>
      </p:pic>
      <p:sp>
        <p:nvSpPr>
          <p:cNvPr id="201" name="Google Shape;201;p30"/>
          <p:cNvSpPr txBox="1"/>
          <p:nvPr/>
        </p:nvSpPr>
        <p:spPr>
          <a:xfrm>
            <a:off x="5737275" y="1192775"/>
            <a:ext cx="717000" cy="8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endParaRPr sz="3600"/>
          </a:p>
        </p:txBody>
      </p:sp>
      <p:sp>
        <p:nvSpPr>
          <p:cNvPr id="202" name="Google Shape;202;p30"/>
          <p:cNvSpPr txBox="1"/>
          <p:nvPr/>
        </p:nvSpPr>
        <p:spPr>
          <a:xfrm>
            <a:off x="6987675" y="112600"/>
            <a:ext cx="1328100" cy="7422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rgbClr val="00FF00"/>
                </a:highlight>
                <a:latin typeface="Courier New"/>
                <a:ea typeface="Courier New"/>
                <a:cs typeface="Courier New"/>
                <a:sym typeface="Courier New"/>
              </a:rPr>
              <a:t>&lt;b&gt;HI!&lt;/b&gt;</a:t>
            </a:r>
            <a:endParaRPr>
              <a:highlight>
                <a:srgbClr val="00FF00"/>
              </a:highlight>
              <a:latin typeface="Courier New"/>
              <a:ea typeface="Courier New"/>
              <a:cs typeface="Courier New"/>
              <a:sym typeface="Courier New"/>
            </a:endParaRPr>
          </a:p>
        </p:txBody>
      </p:sp>
      <p:sp>
        <p:nvSpPr>
          <p:cNvPr id="203" name="Google Shape;203;p30"/>
          <p:cNvSpPr txBox="1"/>
          <p:nvPr/>
        </p:nvSpPr>
        <p:spPr>
          <a:xfrm>
            <a:off x="3301100" y="550000"/>
            <a:ext cx="7170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endParaRPr sz="3600"/>
          </a:p>
        </p:txBody>
      </p:sp>
      <p:sp>
        <p:nvSpPr>
          <p:cNvPr id="204" name="Google Shape;204;p30"/>
          <p:cNvSpPr txBox="1"/>
          <p:nvPr/>
        </p:nvSpPr>
        <p:spPr>
          <a:xfrm>
            <a:off x="5223350" y="429800"/>
            <a:ext cx="6906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t>🥤</a:t>
            </a: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Choosing memory palaces</a:t>
            </a:r>
            <a:endParaRPr/>
          </a:p>
        </p:txBody>
      </p:sp>
      <p:sp>
        <p:nvSpPr>
          <p:cNvPr id="210" name="Google Shape;210;p31"/>
          <p:cNvSpPr txBox="1"/>
          <p:nvPr/>
        </p:nvSpPr>
        <p:spPr>
          <a:xfrm>
            <a:off x="348125" y="1205100"/>
            <a:ext cx="7084800" cy="36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Roboto"/>
                <a:ea typeface="Roboto"/>
                <a:cs typeface="Roboto"/>
                <a:sym typeface="Roboto"/>
              </a:rPr>
              <a:t>Places you’re very familiar with:</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Childhood home(s)</a:t>
            </a:r>
            <a:endParaRPr sz="1600">
              <a:solidFill>
                <a:schemeClr val="dk2"/>
              </a:solidFill>
              <a:latin typeface="Roboto"/>
              <a:ea typeface="Roboto"/>
              <a:cs typeface="Roboto"/>
              <a:sym typeface="Roboto"/>
            </a:endParaRPr>
          </a:p>
          <a:p>
            <a:pPr indent="0" lvl="0" marL="0" rtl="0" algn="l">
              <a:spcBef>
                <a:spcPts val="0"/>
              </a:spcBef>
              <a:spcAft>
                <a:spcPts val="0"/>
              </a:spcAft>
              <a:buNone/>
            </a:pPr>
            <a:r>
              <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Places you associate with learning:</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School</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 C</a:t>
            </a:r>
            <a:r>
              <a:rPr lang="en" sz="1600">
                <a:solidFill>
                  <a:schemeClr val="dk2"/>
                </a:solidFill>
                <a:latin typeface="Roboto"/>
                <a:ea typeface="Roboto"/>
                <a:cs typeface="Roboto"/>
                <a:sym typeface="Roboto"/>
              </a:rPr>
              <a:t>oding bootcamp</a:t>
            </a:r>
            <a:endParaRPr sz="1600">
              <a:solidFill>
                <a:schemeClr val="dk2"/>
              </a:solidFill>
              <a:latin typeface="Roboto"/>
              <a:ea typeface="Roboto"/>
              <a:cs typeface="Roboto"/>
              <a:sym typeface="Roboto"/>
            </a:endParaRPr>
          </a:p>
          <a:p>
            <a:pPr indent="0" lvl="0" marL="0" rtl="0" algn="l">
              <a:spcBef>
                <a:spcPts val="0"/>
              </a:spcBef>
              <a:spcAft>
                <a:spcPts val="0"/>
              </a:spcAft>
              <a:buNone/>
            </a:pPr>
            <a:r>
              <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Street routes</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Famous places</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Fictitious</a:t>
            </a:r>
            <a:r>
              <a:rPr lang="en" sz="1600">
                <a:solidFill>
                  <a:schemeClr val="dk2"/>
                </a:solidFill>
                <a:latin typeface="Roboto"/>
                <a:ea typeface="Roboto"/>
                <a:cs typeface="Roboto"/>
                <a:sym typeface="Roboto"/>
              </a:rPr>
              <a:t> places</a:t>
            </a:r>
            <a:endParaRPr sz="1600">
              <a:solidFill>
                <a:schemeClr val="dk2"/>
              </a:solidFill>
              <a:latin typeface="Roboto"/>
              <a:ea typeface="Roboto"/>
              <a:cs typeface="Roboto"/>
              <a:sym typeface="Roboto"/>
            </a:endParaRPr>
          </a:p>
          <a:p>
            <a:pPr indent="0" lvl="0" marL="0" rtl="0" algn="l">
              <a:spcBef>
                <a:spcPts val="0"/>
              </a:spcBef>
              <a:spcAft>
                <a:spcPts val="0"/>
              </a:spcAft>
              <a:buNone/>
            </a:pPr>
            <a:r>
              <a:rPr lang="en" sz="1600">
                <a:solidFill>
                  <a:schemeClr val="dk2"/>
                </a:solidFill>
                <a:latin typeface="Roboto"/>
                <a:ea typeface="Roboto"/>
                <a:cs typeface="Roboto"/>
                <a:sym typeface="Roboto"/>
              </a:rPr>
              <a:t>…should have interesting </a:t>
            </a:r>
            <a:r>
              <a:rPr lang="en" sz="1600">
                <a:solidFill>
                  <a:schemeClr val="dk2"/>
                </a:solidFill>
                <a:latin typeface="Roboto"/>
                <a:ea typeface="Roboto"/>
                <a:cs typeface="Roboto"/>
                <a:sym typeface="Roboto"/>
              </a:rPr>
              <a:t>spatial qualities for easy </a:t>
            </a:r>
            <a:r>
              <a:rPr lang="en" sz="1600">
                <a:solidFill>
                  <a:schemeClr val="dk2"/>
                </a:solidFill>
                <a:latin typeface="Roboto"/>
                <a:ea typeface="Roboto"/>
                <a:cs typeface="Roboto"/>
                <a:sym typeface="Roboto"/>
              </a:rPr>
              <a:t>recall</a:t>
            </a:r>
            <a:endParaRPr sz="1600">
              <a:solidFill>
                <a:schemeClr val="dk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this talk?</a:t>
            </a:r>
            <a:endParaRPr/>
          </a:p>
        </p:txBody>
      </p:sp>
      <p:sp>
        <p:nvSpPr>
          <p:cNvPr id="63" name="Google Shape;63;p14"/>
          <p:cNvSpPr txBox="1"/>
          <p:nvPr>
            <p:ph idx="1" type="body"/>
          </p:nvPr>
        </p:nvSpPr>
        <p:spPr>
          <a:xfrm>
            <a:off x="1736625" y="3778900"/>
            <a:ext cx="5251800" cy="4200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i="1" lang="en" sz="1200"/>
              <a:t>Question: </a:t>
            </a:r>
            <a:r>
              <a:rPr i="1" lang="en" sz="1200">
                <a:solidFill>
                  <a:srgbClr val="444746"/>
                </a:solidFill>
                <a:highlight>
                  <a:srgbClr val="FFFFFF"/>
                </a:highlight>
                <a:latin typeface="Roboto"/>
                <a:ea typeface="Roboto"/>
                <a:cs typeface="Roboto"/>
                <a:sym typeface="Roboto"/>
              </a:rPr>
              <a:t>what should people learn in an age of chatgpt?</a:t>
            </a:r>
            <a:endParaRPr i="1" sz="1200"/>
          </a:p>
        </p:txBody>
      </p:sp>
      <p:pic>
        <p:nvPicPr>
          <p:cNvPr id="64" name="Google Shape;64;p14"/>
          <p:cNvPicPr preferRelativeResize="0"/>
          <p:nvPr/>
        </p:nvPicPr>
        <p:blipFill rotWithShape="1">
          <a:blip r:embed="rId3">
            <a:alphaModFix/>
          </a:blip>
          <a:srcRect b="4148" l="11967" r="9558" t="4074"/>
          <a:stretch/>
        </p:blipFill>
        <p:spPr>
          <a:xfrm>
            <a:off x="3605025" y="1673375"/>
            <a:ext cx="1557600" cy="1785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thoughts</a:t>
            </a:r>
            <a:endParaRPr/>
          </a:p>
        </p:txBody>
      </p:sp>
      <p:sp>
        <p:nvSpPr>
          <p:cNvPr id="216" name="Google Shape;21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Learning this way is </a:t>
            </a:r>
            <a:r>
              <a:rPr b="1" lang="en"/>
              <a:t>fun, engaging, and motivating.</a:t>
            </a:r>
            <a:endParaRPr b="1"/>
          </a:p>
          <a:p>
            <a:pPr indent="0" lvl="0" marL="0" rtl="0" algn="l">
              <a:spcBef>
                <a:spcPts val="1200"/>
              </a:spcBef>
              <a:spcAft>
                <a:spcPts val="0"/>
              </a:spcAft>
              <a:buNone/>
            </a:pPr>
            <a:r>
              <a:rPr lang="en"/>
              <a:t>It’s </a:t>
            </a:r>
            <a:r>
              <a:rPr lang="en"/>
              <a:t>personalized and creative, not just text on a page or screen.</a:t>
            </a:r>
            <a:endParaRPr/>
          </a:p>
          <a:p>
            <a:pPr indent="0" lvl="0" marL="0" rtl="0" algn="l">
              <a:spcBef>
                <a:spcPts val="1200"/>
              </a:spcBef>
              <a:spcAft>
                <a:spcPts val="0"/>
              </a:spcAft>
              <a:buNone/>
            </a:pPr>
            <a:r>
              <a:rPr b="1" lang="en"/>
              <a:t>You’ll learn more, faster:</a:t>
            </a:r>
            <a:endParaRPr b="1"/>
          </a:p>
          <a:p>
            <a:pPr indent="-342900" lvl="0" marL="457200" rtl="0" algn="l">
              <a:spcBef>
                <a:spcPts val="1200"/>
              </a:spcBef>
              <a:spcAft>
                <a:spcPts val="0"/>
              </a:spcAft>
              <a:buSzPts val="1800"/>
              <a:buChar char="●"/>
            </a:pPr>
            <a:r>
              <a:rPr lang="en"/>
              <a:t>you’ll use more of your brain (</a:t>
            </a:r>
            <a:r>
              <a:rPr lang="en"/>
              <a:t>&gt;50%)</a:t>
            </a:r>
            <a:endParaRPr/>
          </a:p>
          <a:p>
            <a:pPr indent="-342900" lvl="0" marL="457200" rtl="0" algn="l">
              <a:spcBef>
                <a:spcPts val="0"/>
              </a:spcBef>
              <a:spcAft>
                <a:spcPts val="0"/>
              </a:spcAft>
              <a:buSzPts val="1800"/>
              <a:buChar char="●"/>
            </a:pPr>
            <a:r>
              <a:rPr lang="en"/>
              <a:t>less time re-reading (160x faster)</a:t>
            </a:r>
            <a:endParaRPr/>
          </a:p>
          <a:p>
            <a:pPr indent="-342900" lvl="0" marL="457200" rtl="0" algn="l">
              <a:spcBef>
                <a:spcPts val="0"/>
              </a:spcBef>
              <a:spcAft>
                <a:spcPts val="0"/>
              </a:spcAft>
              <a:buSzPts val="1800"/>
              <a:buChar char="●"/>
            </a:pPr>
            <a:r>
              <a:rPr lang="en"/>
              <a:t>1 picture, 1000 words (</a:t>
            </a:r>
            <a:r>
              <a:rPr lang="en"/>
              <a:t>1000x more efficient)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222" name="Google Shape;222;p33"/>
          <p:cNvSpPr txBox="1"/>
          <p:nvPr>
            <p:ph type="title"/>
          </p:nvPr>
        </p:nvSpPr>
        <p:spPr>
          <a:xfrm>
            <a:off x="311700" y="7792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400">
                <a:solidFill>
                  <a:schemeClr val="dk2"/>
                </a:solidFill>
              </a:rPr>
              <a:t>Thank you </a:t>
            </a:r>
            <a:r>
              <a:rPr lang="en" sz="2400">
                <a:solidFill>
                  <a:schemeClr val="dk2"/>
                </a:solidFill>
              </a:rPr>
              <a:t>🙏</a:t>
            </a:r>
            <a:endParaRPr sz="24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4"/>
          <p:cNvPicPr preferRelativeResize="0"/>
          <p:nvPr/>
        </p:nvPicPr>
        <p:blipFill>
          <a:blip r:embed="rId3">
            <a:alphaModFix/>
          </a:blip>
          <a:stretch>
            <a:fillRect/>
          </a:stretch>
        </p:blipFill>
        <p:spPr>
          <a:xfrm>
            <a:off x="2818400" y="78500"/>
            <a:ext cx="3483234" cy="4838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Appendix</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FAQs</a:t>
            </a:r>
            <a:endParaRPr/>
          </a:p>
        </p:txBody>
      </p:sp>
      <p:sp>
        <p:nvSpPr>
          <p:cNvPr id="238" name="Google Shape;238;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Does memorization indicate you’re not learning deeply enough?</a:t>
            </a:r>
            <a:endParaRPr/>
          </a:p>
          <a:p>
            <a:pPr indent="-342900" lvl="0" marL="457200" rtl="0" algn="l">
              <a:spcBef>
                <a:spcPts val="0"/>
              </a:spcBef>
              <a:spcAft>
                <a:spcPts val="0"/>
              </a:spcAft>
              <a:buSzPts val="1800"/>
              <a:buChar char="●"/>
            </a:pPr>
            <a:r>
              <a:rPr lang="en"/>
              <a:t>How do you </a:t>
            </a:r>
            <a:r>
              <a:rPr lang="en"/>
              <a:t>memorize </a:t>
            </a:r>
            <a:r>
              <a:rPr lang="en"/>
              <a:t>more than 10 things?</a:t>
            </a:r>
            <a:endParaRPr/>
          </a:p>
          <a:p>
            <a:pPr indent="-342900" lvl="0" marL="457200" rtl="0" algn="l">
              <a:spcBef>
                <a:spcPts val="0"/>
              </a:spcBef>
              <a:spcAft>
                <a:spcPts val="0"/>
              </a:spcAft>
              <a:buSzPts val="1800"/>
              <a:buChar char="●"/>
            </a:pPr>
            <a:r>
              <a:rPr lang="en"/>
              <a:t>How do you memorize numbers?</a:t>
            </a:r>
            <a:endParaRPr/>
          </a:p>
          <a:p>
            <a:pPr indent="-342900" lvl="0" marL="457200" rtl="0" algn="l">
              <a:spcBef>
                <a:spcPts val="0"/>
              </a:spcBef>
              <a:spcAft>
                <a:spcPts val="0"/>
              </a:spcAft>
              <a:buSzPts val="1800"/>
              <a:buChar char="●"/>
            </a:pPr>
            <a:r>
              <a:rPr lang="en"/>
              <a:t>What about visual vs auditory vs kinesthetic learners?</a:t>
            </a:r>
            <a:endParaRPr/>
          </a:p>
          <a:p>
            <a:pPr indent="-342900" lvl="0" marL="457200" rtl="0" algn="l">
              <a:spcBef>
                <a:spcPts val="0"/>
              </a:spcBef>
              <a:spcAft>
                <a:spcPts val="0"/>
              </a:spcAft>
              <a:buSzPts val="1800"/>
              <a:buChar char="●"/>
            </a:pPr>
            <a:r>
              <a:rPr lang="en"/>
              <a:t>What should I learn?</a:t>
            </a:r>
            <a:endParaRPr/>
          </a:p>
          <a:p>
            <a:pPr indent="-342900" lvl="0" marL="457200" rtl="0" algn="l">
              <a:spcBef>
                <a:spcPts val="0"/>
              </a:spcBef>
              <a:spcAft>
                <a:spcPts val="0"/>
              </a:spcAft>
              <a:buSzPts val="1800"/>
              <a:buChar char="●"/>
            </a:pPr>
            <a:r>
              <a:rPr lang="en"/>
              <a:t>What about </a:t>
            </a:r>
            <a:r>
              <a:rPr lang="en"/>
              <a:t>spaced repetition tools like Anki?</a:t>
            </a:r>
            <a:endParaRPr/>
          </a:p>
          <a:p>
            <a:pPr indent="-342900" lvl="0" marL="457200" rtl="0" algn="l">
              <a:spcBef>
                <a:spcPts val="0"/>
              </a:spcBef>
              <a:spcAft>
                <a:spcPts val="0"/>
              </a:spcAft>
              <a:buSzPts val="1800"/>
              <a:buChar char="●"/>
            </a:pPr>
            <a:r>
              <a:rPr lang="en"/>
              <a:t>What about project-based learning?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idx="1" type="body"/>
          </p:nvPr>
        </p:nvSpPr>
        <p:spPr>
          <a:xfrm>
            <a:off x="370600" y="1013400"/>
            <a:ext cx="8621100" cy="3888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t>Memorization / Learning</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hlink"/>
                </a:solidFill>
                <a:hlinkClick r:id="rId3"/>
              </a:rPr>
              <a:t>Moonwalking with Einstein: The Art and Science of Remembering Everything by Joshua Foer</a:t>
            </a:r>
            <a:endParaRPr sz="1600"/>
          </a:p>
          <a:p>
            <a:pPr indent="0" lvl="0" marL="0" rtl="0" algn="l">
              <a:lnSpc>
                <a:spcPct val="150000"/>
              </a:lnSpc>
              <a:spcBef>
                <a:spcPts val="0"/>
              </a:spcBef>
              <a:spcAft>
                <a:spcPts val="0"/>
              </a:spcAft>
              <a:buNone/>
            </a:pPr>
            <a:r>
              <a:rPr lang="en" sz="1600" u="sng">
                <a:solidFill>
                  <a:schemeClr val="hlink"/>
                </a:solidFill>
                <a:hlinkClick r:id="rId4"/>
              </a:rPr>
              <a:t>WorkLife with Adam Grant: How to remember anything | TED Talk</a:t>
            </a:r>
            <a:endParaRPr sz="1600"/>
          </a:p>
          <a:p>
            <a:pPr indent="0" lvl="0" marL="0" rtl="0" algn="l">
              <a:lnSpc>
                <a:spcPct val="150000"/>
              </a:lnSpc>
              <a:spcBef>
                <a:spcPts val="0"/>
              </a:spcBef>
              <a:spcAft>
                <a:spcPts val="0"/>
              </a:spcAft>
              <a:buNone/>
            </a:pPr>
            <a:r>
              <a:rPr lang="en" sz="1600" u="sng">
                <a:solidFill>
                  <a:schemeClr val="hlink"/>
                </a:solidFill>
                <a:hlinkClick r:id="rId5"/>
              </a:rPr>
              <a:t>How to Build a Memory Palace | Art of Memory</a:t>
            </a:r>
            <a:endParaRPr sz="1600"/>
          </a:p>
          <a:p>
            <a:pPr indent="0" lvl="0" marL="0" rtl="0" algn="l">
              <a:lnSpc>
                <a:spcPct val="150000"/>
              </a:lnSpc>
              <a:spcBef>
                <a:spcPts val="0"/>
              </a:spcBef>
              <a:spcAft>
                <a:spcPts val="0"/>
              </a:spcAft>
              <a:buNone/>
            </a:pPr>
            <a:r>
              <a:rPr lang="en" sz="1600" u="sng">
                <a:solidFill>
                  <a:schemeClr val="hlink"/>
                </a:solidFill>
                <a:hlinkClick r:id="rId6"/>
              </a:rPr>
              <a:t>Mnemonic - Wikipedia</a:t>
            </a:r>
            <a:endParaRPr sz="1600"/>
          </a:p>
          <a:p>
            <a:pPr indent="0" lvl="0" marL="0" rtl="0" algn="l">
              <a:lnSpc>
                <a:spcPct val="150000"/>
              </a:lnSpc>
              <a:spcBef>
                <a:spcPts val="0"/>
              </a:spcBef>
              <a:spcAft>
                <a:spcPts val="0"/>
              </a:spcAft>
              <a:buNone/>
            </a:pPr>
            <a:r>
              <a:rPr lang="en" sz="1600" u="sng">
                <a:solidFill>
                  <a:schemeClr val="hlink"/>
                </a:solidFill>
                <a:hlinkClick r:id="rId7"/>
              </a:rPr>
              <a:t>Elaborative Encoding - Wikipedia</a:t>
            </a:r>
            <a:r>
              <a:rPr lang="en" sz="1600"/>
              <a:t> </a:t>
            </a:r>
            <a:endParaRPr sz="1600"/>
          </a:p>
          <a:p>
            <a:pPr indent="0" lvl="0" marL="0" rtl="0" algn="l">
              <a:lnSpc>
                <a:spcPct val="150000"/>
              </a:lnSpc>
              <a:spcBef>
                <a:spcPts val="0"/>
              </a:spcBef>
              <a:spcAft>
                <a:spcPts val="0"/>
              </a:spcAft>
              <a:buNone/>
            </a:pPr>
            <a:r>
              <a:rPr lang="en" sz="1600" u="sng">
                <a:solidFill>
                  <a:schemeClr val="hlink"/>
                </a:solidFill>
                <a:hlinkClick r:id="rId8"/>
              </a:rPr>
              <a:t>Method of Loci - Wikipedia</a:t>
            </a:r>
            <a:r>
              <a:rPr lang="en" sz="1600"/>
              <a:t> </a:t>
            </a:r>
            <a:endParaRPr sz="1600"/>
          </a:p>
          <a:p>
            <a:pPr indent="0" lvl="0" marL="0" rtl="0" algn="l">
              <a:lnSpc>
                <a:spcPct val="150000"/>
              </a:lnSpc>
              <a:spcBef>
                <a:spcPts val="0"/>
              </a:spcBef>
              <a:spcAft>
                <a:spcPts val="0"/>
              </a:spcAft>
              <a:buNone/>
            </a:pPr>
            <a:r>
              <a:rPr lang="en" sz="1600" u="sng">
                <a:solidFill>
                  <a:schemeClr val="hlink"/>
                </a:solidFill>
                <a:hlinkClick r:id="rId9"/>
              </a:rPr>
              <a:t>Studying with a Memory Palace in Medical School - TheMDJourney</a:t>
            </a:r>
            <a:r>
              <a:rPr lang="en" sz="1600">
                <a:solidFill>
                  <a:schemeClr val="dk1"/>
                </a:solidFill>
              </a:rPr>
              <a:t> </a:t>
            </a:r>
            <a:endParaRPr sz="1600">
              <a:solidFill>
                <a:schemeClr val="dk1"/>
              </a:solidFill>
            </a:endParaRPr>
          </a:p>
          <a:p>
            <a:pPr indent="0" lvl="0" marL="0" rtl="0" algn="l">
              <a:lnSpc>
                <a:spcPct val="150000"/>
              </a:lnSpc>
              <a:spcBef>
                <a:spcPts val="0"/>
              </a:spcBef>
              <a:spcAft>
                <a:spcPts val="0"/>
              </a:spcAft>
              <a:buNone/>
            </a:pPr>
            <a:r>
              <a:rPr lang="en" sz="1600" u="sng">
                <a:solidFill>
                  <a:schemeClr val="hlink"/>
                </a:solidFill>
                <a:hlinkClick r:id="rId10"/>
              </a:rPr>
              <a:t>Best Memorization Techniques For Professionals: Better Memory</a:t>
            </a:r>
            <a:endParaRPr sz="1600"/>
          </a:p>
        </p:txBody>
      </p:sp>
      <p:sp>
        <p:nvSpPr>
          <p:cNvPr id="244" name="Google Shape;244;p37"/>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8"/>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250" name="Google Shape;250;p38"/>
          <p:cNvSpPr txBox="1"/>
          <p:nvPr/>
        </p:nvSpPr>
        <p:spPr>
          <a:xfrm>
            <a:off x="370600" y="993100"/>
            <a:ext cx="8164500" cy="3829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600"/>
              <a:t>Integration</a:t>
            </a:r>
            <a:endParaRPr sz="1600"/>
          </a:p>
          <a:p>
            <a:pPr indent="0" lvl="0" marL="0" rtl="0" algn="l">
              <a:lnSpc>
                <a:spcPct val="150000"/>
              </a:lnSpc>
              <a:spcBef>
                <a:spcPts val="0"/>
              </a:spcBef>
              <a:spcAft>
                <a:spcPts val="0"/>
              </a:spcAft>
              <a:buNone/>
            </a:pPr>
            <a:r>
              <a:rPr lang="en" sz="1600" u="sng">
                <a:solidFill>
                  <a:schemeClr val="accent5"/>
                </a:solidFill>
                <a:hlinkClick r:id="rId3">
                  <a:extLst>
                    <a:ext uri="{A12FA001-AC4F-418D-AE19-62706E023703}">
                      <ahyp:hlinkClr val="tx"/>
                    </a:ext>
                  </a:extLst>
                </a:hlinkClick>
              </a:rPr>
              <a:t>Integrating Sweep Picking With Other Techniques | Wizard of Shred</a:t>
            </a:r>
            <a:endParaRPr sz="1600">
              <a:solidFill>
                <a:schemeClr val="dk2"/>
              </a:solidFill>
            </a:endParaRPr>
          </a:p>
          <a:p>
            <a:pPr indent="0" lvl="0" marL="0" rtl="0" algn="l">
              <a:lnSpc>
                <a:spcPct val="150000"/>
              </a:lnSpc>
              <a:spcBef>
                <a:spcPts val="0"/>
              </a:spcBef>
              <a:spcAft>
                <a:spcPts val="0"/>
              </a:spcAft>
              <a:buNone/>
            </a:pPr>
            <a:r>
              <a:rPr lang="en" sz="1600" u="sng">
                <a:solidFill>
                  <a:schemeClr val="accent5"/>
                </a:solidFill>
                <a:hlinkClick r:id="rId4">
                  <a:extLst>
                    <a:ext uri="{A12FA001-AC4F-418D-AE19-62706E023703}">
                      <ahyp:hlinkClr val="tx"/>
                    </a:ext>
                  </a:extLst>
                </a:hlinkClick>
              </a:rPr>
              <a:t>https://en.wikipedia.org/wiki/Meaningful_learning</a:t>
            </a:r>
            <a:endParaRPr sz="1600">
              <a:solidFill>
                <a:schemeClr val="dk2"/>
              </a:solidFill>
            </a:endParaRPr>
          </a:p>
          <a:p>
            <a:pPr indent="0" lvl="0" marL="0" rtl="0" algn="l">
              <a:lnSpc>
                <a:spcPct val="150000"/>
              </a:lnSpc>
              <a:spcBef>
                <a:spcPts val="0"/>
              </a:spcBef>
              <a:spcAft>
                <a:spcPts val="0"/>
              </a:spcAft>
              <a:buNone/>
            </a:pPr>
            <a:r>
              <a:rPr lang="en" sz="1600" u="sng">
                <a:solidFill>
                  <a:schemeClr val="accent5"/>
                </a:solidFill>
                <a:hlinkClick r:id="rId5">
                  <a:extLst>
                    <a:ext uri="{A12FA001-AC4F-418D-AE19-62706E023703}">
                      <ahyp:hlinkClr val="tx"/>
                    </a:ext>
                  </a:extLst>
                </a:hlinkClick>
              </a:rPr>
              <a:t>https://en.wikipedia.org/wiki/Integrative_learning</a:t>
            </a:r>
            <a:endParaRPr sz="1600">
              <a:solidFill>
                <a:schemeClr val="dk2"/>
              </a:solidFill>
            </a:endParaRPr>
          </a:p>
          <a:p>
            <a:pPr indent="0" lvl="0" marL="0" rtl="0" algn="l">
              <a:lnSpc>
                <a:spcPct val="150000"/>
              </a:lnSpc>
              <a:spcBef>
                <a:spcPts val="0"/>
              </a:spcBef>
              <a:spcAft>
                <a:spcPts val="0"/>
              </a:spcAft>
              <a:buNone/>
            </a:pPr>
            <a:r>
              <a:rPr lang="en" sz="1600" u="sng">
                <a:solidFill>
                  <a:schemeClr val="accent5"/>
                </a:solidFill>
                <a:hlinkClick r:id="rId6">
                  <a:extLst>
                    <a:ext uri="{A12FA001-AC4F-418D-AE19-62706E023703}">
                      <ahyp:hlinkClr val="tx"/>
                    </a:ext>
                  </a:extLst>
                </a:hlinkClick>
              </a:rPr>
              <a:t>https://en.wikipedia.org/wiki/Interdisciplinarity</a:t>
            </a:r>
            <a:endParaRPr sz="1600">
              <a:solidFill>
                <a:schemeClr val="dk2"/>
              </a:solidFill>
            </a:endParaRPr>
          </a:p>
          <a:p>
            <a:pPr indent="0" lvl="0" marL="0" rtl="0" algn="l">
              <a:lnSpc>
                <a:spcPct val="150000"/>
              </a:lnSpc>
              <a:spcBef>
                <a:spcPts val="0"/>
              </a:spcBef>
              <a:spcAft>
                <a:spcPts val="0"/>
              </a:spcAft>
              <a:buNone/>
            </a:pPr>
            <a:r>
              <a:rPr lang="en" sz="1600" u="sng">
                <a:solidFill>
                  <a:schemeClr val="accent5"/>
                </a:solidFill>
                <a:hlinkClick r:id="rId7">
                  <a:extLst>
                    <a:ext uri="{A12FA001-AC4F-418D-AE19-62706E023703}">
                      <ahyp:hlinkClr val="tx"/>
                    </a:ext>
                  </a:extLst>
                </a:hlinkClick>
              </a:rPr>
              <a:t>https://en.wikipedia.org/wiki/Deeper_learning</a:t>
            </a:r>
            <a:endParaRPr sz="1600">
              <a:solidFill>
                <a:schemeClr val="dk2"/>
              </a:solidFill>
            </a:endParaRPr>
          </a:p>
          <a:p>
            <a:pPr indent="0" lvl="0" marL="0" rtl="0" algn="l">
              <a:lnSpc>
                <a:spcPct val="150000"/>
              </a:lnSpc>
              <a:spcBef>
                <a:spcPts val="0"/>
              </a:spcBef>
              <a:spcAft>
                <a:spcPts val="0"/>
              </a:spcAft>
              <a:buNone/>
            </a:pPr>
            <a:r>
              <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600"/>
              <a:t>Visualization</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accent5"/>
                </a:solidFill>
                <a:hlinkClick r:id="rId3">
                  <a:extLst>
                    <a:ext uri="{A12FA001-AC4F-418D-AE19-62706E023703}">
                      <ahyp:hlinkClr val="tx"/>
                    </a:ext>
                  </a:extLst>
                </a:hlinkClick>
              </a:rPr>
              <a:t>What is Visual Learning? | Presentation Guru</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accent5"/>
                </a:solidFill>
                <a:hlinkClick r:id="rId4">
                  <a:extLst>
                    <a:ext uri="{A12FA001-AC4F-418D-AE19-62706E023703}">
                      <ahyp:hlinkClr val="tx"/>
                    </a:ext>
                  </a:extLst>
                </a:hlinkClick>
              </a:rPr>
              <a:t>15 Visualization Techniques To Help You Achieve Your Goals | Indeed.com</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accent5"/>
                </a:solidFill>
                <a:hlinkClick r:id="rId5">
                  <a:extLst>
                    <a:ext uri="{A12FA001-AC4F-418D-AE19-62706E023703}">
                      <ahyp:hlinkClr val="tx"/>
                    </a:ext>
                  </a:extLst>
                </a:hlinkClick>
              </a:rPr>
              <a:t>3 Effective Visualization Techniques to Change Your Life | Psychology Today</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accent5"/>
                </a:solidFill>
                <a:hlinkClick r:id="rId6">
                  <a:extLst>
                    <a:ext uri="{A12FA001-AC4F-418D-AE19-62706E023703}">
                      <ahyp:hlinkClr val="tx"/>
                    </a:ext>
                  </a:extLst>
                </a:hlinkClick>
              </a:rPr>
              <a:t>Huberman Lab, Science-Based Mental Training &amp; Visualization for Improved Learning</a:t>
            </a:r>
            <a:r>
              <a:rPr lang="en" sz="1600"/>
              <a:t> (Podcast)</a:t>
            </a:r>
            <a:endParaRPr sz="1600"/>
          </a:p>
          <a:p>
            <a:pPr indent="0" lvl="0" marL="0" rtl="0" algn="l">
              <a:lnSpc>
                <a:spcPct val="150000"/>
              </a:lnSpc>
              <a:spcBef>
                <a:spcPts val="0"/>
              </a:spcBef>
              <a:spcAft>
                <a:spcPts val="0"/>
              </a:spcAft>
              <a:buNone/>
            </a:pPr>
            <a:r>
              <a:t/>
            </a:r>
            <a:endParaRPr sz="1600"/>
          </a:p>
          <a:p>
            <a:pPr indent="0" lvl="0" marL="0" rtl="0" algn="l">
              <a:lnSpc>
                <a:spcPct val="150000"/>
              </a:lnSpc>
              <a:spcBef>
                <a:spcPts val="0"/>
              </a:spcBef>
              <a:spcAft>
                <a:spcPts val="0"/>
              </a:spcAft>
              <a:buNone/>
            </a:pPr>
            <a:r>
              <a:rPr lang="en" sz="1600"/>
              <a:t>Comprehension</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accent5"/>
                </a:solidFill>
                <a:hlinkClick r:id="rId7">
                  <a:extLst>
                    <a:ext uri="{A12FA001-AC4F-418D-AE19-62706E023703}">
                      <ahyp:hlinkClr val="tx"/>
                    </a:ext>
                  </a:extLst>
                </a:hlinkClick>
              </a:rPr>
              <a:t>Toastmasters, Aristotle, and the Essential Art of Rhetoric | The Art of Manliness</a:t>
            </a:r>
            <a:r>
              <a:rPr lang="en" sz="1600"/>
              <a:t> (Podcast)</a:t>
            </a:r>
            <a:endParaRPr sz="1600"/>
          </a:p>
          <a:p>
            <a:pPr indent="0" lvl="0" marL="0" rtl="0" algn="l">
              <a:lnSpc>
                <a:spcPct val="150000"/>
              </a:lnSpc>
              <a:spcBef>
                <a:spcPts val="0"/>
              </a:spcBef>
              <a:spcAft>
                <a:spcPts val="0"/>
              </a:spcAft>
              <a:buNone/>
            </a:pPr>
            <a:r>
              <a:rPr lang="en" sz="1600" u="sng">
                <a:solidFill>
                  <a:schemeClr val="hlink"/>
                </a:solidFill>
                <a:hlinkClick r:id="rId8"/>
              </a:rPr>
              <a:t>The Art of Manliness, Beyond Lazy Learning — The Keys to Gaining and Retaining Knowledge</a:t>
            </a:r>
            <a:r>
              <a:rPr lang="en" sz="1600"/>
              <a:t> (Podcast)</a:t>
            </a:r>
            <a:endParaRPr sz="1600"/>
          </a:p>
        </p:txBody>
      </p:sp>
      <p:sp>
        <p:nvSpPr>
          <p:cNvPr id="256" name="Google Shape;256;p39"/>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chemeClr val="dk1"/>
                </a:solidFill>
              </a:rPr>
              <a:t>Motivation</a:t>
            </a:r>
            <a:endParaRPr sz="1600">
              <a:solidFill>
                <a:schemeClr val="dk1"/>
              </a:solidFill>
            </a:endParaRPr>
          </a:p>
          <a:p>
            <a:pPr indent="0" lvl="0" marL="0" rtl="0" algn="l">
              <a:lnSpc>
                <a:spcPct val="150000"/>
              </a:lnSpc>
              <a:spcBef>
                <a:spcPts val="0"/>
              </a:spcBef>
              <a:spcAft>
                <a:spcPts val="0"/>
              </a:spcAft>
              <a:buNone/>
            </a:pPr>
            <a:r>
              <a:rPr lang="en" sz="1600" u="sng">
                <a:solidFill>
                  <a:schemeClr val="accent5"/>
                </a:solidFill>
                <a:hlinkClick r:id="rId3">
                  <a:extLst>
                    <a:ext uri="{A12FA001-AC4F-418D-AE19-62706E023703}">
                      <ahyp:hlinkClr val="tx"/>
                    </a:ext>
                  </a:extLst>
                </a:hlinkClick>
              </a:rPr>
              <a:t>https://supermemo.guru/wiki/Pleasure_of_learning</a:t>
            </a:r>
            <a:endParaRPr sz="1600">
              <a:solidFill>
                <a:schemeClr val="dk1"/>
              </a:solidFill>
            </a:endParaRPr>
          </a:p>
          <a:p>
            <a:pPr indent="0" lvl="0" marL="0" rtl="0" algn="l">
              <a:lnSpc>
                <a:spcPct val="150000"/>
              </a:lnSpc>
              <a:spcBef>
                <a:spcPts val="0"/>
              </a:spcBef>
              <a:spcAft>
                <a:spcPts val="0"/>
              </a:spcAft>
              <a:buNone/>
            </a:pPr>
            <a:r>
              <a:rPr lang="en" sz="1600" u="sng">
                <a:solidFill>
                  <a:schemeClr val="accent5"/>
                </a:solidFill>
                <a:hlinkClick r:id="rId4">
                  <a:extLst>
                    <a:ext uri="{A12FA001-AC4F-418D-AE19-62706E023703}">
                      <ahyp:hlinkClr val="tx"/>
                    </a:ext>
                  </a:extLst>
                </a:hlinkClick>
              </a:rPr>
              <a:t>Book Summary: Drive by Daniel H. Pink | Sam Thomas Davies</a:t>
            </a:r>
            <a:endParaRPr sz="1600">
              <a:solidFill>
                <a:schemeClr val="dk1"/>
              </a:solidFill>
            </a:endParaRPr>
          </a:p>
          <a:p>
            <a:pPr indent="0" lvl="0" marL="0" rtl="0" algn="l">
              <a:lnSpc>
                <a:spcPct val="150000"/>
              </a:lnSpc>
              <a:spcBef>
                <a:spcPts val="0"/>
              </a:spcBef>
              <a:spcAft>
                <a:spcPts val="0"/>
              </a:spcAft>
              <a:buNone/>
            </a:pPr>
            <a:r>
              <a:rPr lang="en" sz="1600" u="sng">
                <a:solidFill>
                  <a:schemeClr val="accent5"/>
                </a:solidFill>
                <a:hlinkClick r:id="rId5">
                  <a:extLst>
                    <a:ext uri="{A12FA001-AC4F-418D-AE19-62706E023703}">
                      <ahyp:hlinkClr val="tx"/>
                    </a:ext>
                  </a:extLst>
                </a:hlinkClick>
              </a:rPr>
              <a:t>The Pathless Path (Paul Millerd) - Summary, Notes &amp; Review - Aseem Thakar</a:t>
            </a:r>
            <a:endParaRPr sz="1600">
              <a:solidFill>
                <a:schemeClr val="dk1"/>
              </a:solidFill>
            </a:endParaRPr>
          </a:p>
          <a:p>
            <a:pPr indent="0" lvl="0" marL="0" rtl="0" algn="l">
              <a:lnSpc>
                <a:spcPct val="150000"/>
              </a:lnSpc>
              <a:spcBef>
                <a:spcPts val="0"/>
              </a:spcBef>
              <a:spcAft>
                <a:spcPts val="0"/>
              </a:spcAft>
              <a:buClr>
                <a:schemeClr val="dk1"/>
              </a:buClr>
              <a:buSzPts val="1100"/>
              <a:buFont typeface="Arial"/>
              <a:buNone/>
            </a:pPr>
            <a:br>
              <a:rPr lang="en" sz="1600"/>
            </a:br>
            <a:r>
              <a:rPr lang="en" sz="1600"/>
              <a:t>Other</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accent5"/>
                </a:solidFill>
                <a:hlinkClick r:id="rId6">
                  <a:extLst>
                    <a:ext uri="{A12FA001-AC4F-418D-AE19-62706E023703}">
                      <ahyp:hlinkClr val="tx"/>
                    </a:ext>
                  </a:extLst>
                </a:hlinkClick>
              </a:rPr>
              <a:t>The C4 model for visualising software architecture</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accent5"/>
                </a:solidFill>
                <a:hlinkClick r:id="rId7">
                  <a:extLst>
                    <a:ext uri="{A12FA001-AC4F-418D-AE19-62706E023703}">
                      <ahyp:hlinkClr val="tx"/>
                    </a:ext>
                  </a:extLst>
                </a:hlinkClick>
              </a:rPr>
              <a:t>Guitar Chord Finder | oolimo.com</a:t>
            </a:r>
            <a:endParaRPr sz="1600"/>
          </a:p>
          <a:p>
            <a:pPr indent="0" lvl="0" marL="0" rtl="0" algn="l">
              <a:lnSpc>
                <a:spcPct val="150000"/>
              </a:lnSpc>
              <a:spcBef>
                <a:spcPts val="0"/>
              </a:spcBef>
              <a:spcAft>
                <a:spcPts val="0"/>
              </a:spcAft>
              <a:buClr>
                <a:schemeClr val="dk1"/>
              </a:buClr>
              <a:buSzPts val="1100"/>
              <a:buFont typeface="Arial"/>
              <a:buNone/>
            </a:pPr>
            <a:r>
              <a:rPr lang="en" sz="1600" u="sng">
                <a:solidFill>
                  <a:schemeClr val="accent5"/>
                </a:solidFill>
                <a:hlinkClick r:id="rId8">
                  <a:extLst>
                    <a:ext uri="{A12FA001-AC4F-418D-AE19-62706E023703}">
                      <ahyp:hlinkClr val="tx"/>
                    </a:ext>
                  </a:extLst>
                </a:hlinkClick>
              </a:rPr>
              <a:t>Essentialism by Greg McKeown - Summary &amp; Notes</a:t>
            </a:r>
            <a:endParaRPr sz="1600"/>
          </a:p>
          <a:p>
            <a:pPr indent="0" lvl="0" marL="0" rtl="0" algn="l">
              <a:lnSpc>
                <a:spcPct val="150000"/>
              </a:lnSpc>
              <a:spcBef>
                <a:spcPts val="0"/>
              </a:spcBef>
              <a:spcAft>
                <a:spcPts val="0"/>
              </a:spcAft>
              <a:buNone/>
            </a:pPr>
            <a:r>
              <a:rPr lang="en" sz="1600" u="sng">
                <a:solidFill>
                  <a:schemeClr val="accent5"/>
                </a:solidFill>
                <a:hlinkClick r:id="rId9">
                  <a:extLst>
                    <a:ext uri="{A12FA001-AC4F-418D-AE19-62706E023703}">
                      <ahyp:hlinkClr val="tx"/>
                    </a:ext>
                  </a:extLst>
                </a:hlinkClick>
              </a:rPr>
              <a:t>Steven L. Franconeri - Faculty - Kellogg School of Management</a:t>
            </a:r>
            <a:r>
              <a:rPr lang="en" sz="1600"/>
              <a:t> - Courses - Visualization for Persuasion</a:t>
            </a:r>
            <a:endParaRPr sz="1600"/>
          </a:p>
        </p:txBody>
      </p:sp>
      <p:sp>
        <p:nvSpPr>
          <p:cNvPr id="262" name="Google Shape;262;p40"/>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idx="1" type="body"/>
          </p:nvPr>
        </p:nvSpPr>
        <p:spPr>
          <a:xfrm>
            <a:off x="311700" y="4666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val="tx"/>
                    </a:ext>
                  </a:extLst>
                </a:hlinkClick>
              </a:rPr>
              <a:t>How I'm Building My Second Brain | scraggo.com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we’ll explore</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state of l</a:t>
            </a:r>
            <a:r>
              <a:rPr lang="en"/>
              <a:t>earning today, how we got stuck on</a:t>
            </a:r>
            <a:r>
              <a:rPr lang="en"/>
              <a:t> a narrow way of learning (text)</a:t>
            </a:r>
            <a:endParaRPr/>
          </a:p>
          <a:p>
            <a:pPr indent="0" lvl="0" marL="0" rtl="0" algn="l">
              <a:spcBef>
                <a:spcPts val="1200"/>
              </a:spcBef>
              <a:spcAft>
                <a:spcPts val="1200"/>
              </a:spcAft>
              <a:buNone/>
            </a:pPr>
            <a:r>
              <a:rPr lang="en"/>
              <a:t>How multimodal memory techniques can broaden how we learn; make it more fun and efficient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Example</a:t>
            </a:r>
            <a:r>
              <a:rPr lang="en" sz="2420"/>
              <a:t>: The chapters of </a:t>
            </a:r>
            <a:r>
              <a:rPr lang="en" sz="2420" u="sng">
                <a:solidFill>
                  <a:schemeClr val="hlink"/>
                </a:solidFill>
                <a:hlinkClick r:id="rId3"/>
              </a:rPr>
              <a:t>Essentialism, by Greg McKeown</a:t>
            </a:r>
            <a:endParaRPr sz="2420"/>
          </a:p>
        </p:txBody>
      </p:sp>
      <p:sp>
        <p:nvSpPr>
          <p:cNvPr id="273" name="Google Shape;273;p42"/>
          <p:cNvSpPr/>
          <p:nvPr/>
        </p:nvSpPr>
        <p:spPr>
          <a:xfrm>
            <a:off x="1211225" y="1394150"/>
            <a:ext cx="3324300" cy="1560900"/>
          </a:xfrm>
          <a:prstGeom prst="rect">
            <a:avLst/>
          </a:prstGeom>
          <a:solidFill>
            <a:schemeClr val="lt1"/>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chemeClr val="dk1"/>
                </a:solidFill>
                <a:latin typeface="Georgia"/>
                <a:ea typeface="Georgia"/>
                <a:cs typeface="Georgia"/>
                <a:sym typeface="Georgia"/>
              </a:rPr>
              <a:t>IV. BSPFFB</a:t>
            </a:r>
            <a:endParaRPr sz="2200">
              <a:solidFill>
                <a:schemeClr val="dk1"/>
              </a:solidFill>
              <a:latin typeface="Georgia"/>
              <a:ea typeface="Georgia"/>
              <a:cs typeface="Georgia"/>
              <a:sym typeface="Georgia"/>
            </a:endParaRPr>
          </a:p>
        </p:txBody>
      </p:sp>
      <p:sp>
        <p:nvSpPr>
          <p:cNvPr id="274" name="Google Shape;274;p42"/>
          <p:cNvSpPr/>
          <p:nvPr/>
        </p:nvSpPr>
        <p:spPr>
          <a:xfrm>
            <a:off x="1211225" y="2962656"/>
            <a:ext cx="3324300" cy="1560900"/>
          </a:xfrm>
          <a:prstGeom prst="rect">
            <a:avLst/>
          </a:prstGeom>
          <a:solidFill>
            <a:schemeClr val="lt1"/>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2200">
                <a:latin typeface="Georgia"/>
                <a:ea typeface="Georgia"/>
                <a:cs typeface="Georgia"/>
                <a:sym typeface="Georgia"/>
              </a:rPr>
              <a:t>I. </a:t>
            </a:r>
            <a:r>
              <a:rPr lang="en" sz="2200">
                <a:latin typeface="Georgia"/>
                <a:ea typeface="Georgia"/>
                <a:cs typeface="Georgia"/>
                <a:sym typeface="Georgia"/>
              </a:rPr>
              <a:t>LCDT</a:t>
            </a:r>
            <a:endParaRPr sz="2200">
              <a:latin typeface="Georgia"/>
              <a:ea typeface="Georgia"/>
              <a:cs typeface="Georgia"/>
              <a:sym typeface="Georgia"/>
            </a:endParaRPr>
          </a:p>
        </p:txBody>
      </p:sp>
      <p:sp>
        <p:nvSpPr>
          <p:cNvPr id="275" name="Google Shape;275;p42"/>
          <p:cNvSpPr/>
          <p:nvPr/>
        </p:nvSpPr>
        <p:spPr>
          <a:xfrm>
            <a:off x="4553712" y="1389888"/>
            <a:ext cx="3324300" cy="1560900"/>
          </a:xfrm>
          <a:prstGeom prst="rect">
            <a:avLst/>
          </a:prstGeom>
          <a:solidFill>
            <a:schemeClr val="lt1"/>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chemeClr val="dk1"/>
                </a:solidFill>
                <a:latin typeface="Georgia"/>
                <a:ea typeface="Georgia"/>
                <a:cs typeface="Georgia"/>
                <a:sym typeface="Georgia"/>
              </a:rPr>
              <a:t>III. CDUEL</a:t>
            </a:r>
            <a:endParaRPr sz="2200">
              <a:solidFill>
                <a:schemeClr val="dk1"/>
              </a:solidFill>
              <a:latin typeface="Georgia"/>
              <a:ea typeface="Georgia"/>
              <a:cs typeface="Georgia"/>
              <a:sym typeface="Georgia"/>
            </a:endParaRPr>
          </a:p>
        </p:txBody>
      </p:sp>
      <p:sp>
        <p:nvSpPr>
          <p:cNvPr id="276" name="Google Shape;276;p42"/>
          <p:cNvSpPr/>
          <p:nvPr/>
        </p:nvSpPr>
        <p:spPr>
          <a:xfrm>
            <a:off x="4553712" y="2958394"/>
            <a:ext cx="3324300" cy="1560900"/>
          </a:xfrm>
          <a:prstGeom prst="rect">
            <a:avLst/>
          </a:prstGeom>
          <a:solidFill>
            <a:schemeClr val="lt1"/>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chemeClr val="dk1"/>
                </a:solidFill>
                <a:latin typeface="Georgia"/>
                <a:ea typeface="Georgia"/>
                <a:cs typeface="Georgia"/>
                <a:sym typeface="Georgia"/>
              </a:rPr>
              <a:t>II. </a:t>
            </a:r>
            <a:r>
              <a:rPr lang="en" sz="2200">
                <a:solidFill>
                  <a:schemeClr val="dk1"/>
                </a:solidFill>
                <a:latin typeface="Georgia"/>
                <a:ea typeface="Georgia"/>
                <a:cs typeface="Georgia"/>
                <a:sym typeface="Georgia"/>
              </a:rPr>
              <a:t>ELPSS</a:t>
            </a:r>
            <a:endParaRPr sz="2200">
              <a:solidFill>
                <a:schemeClr val="dk1"/>
              </a:solidFill>
              <a:latin typeface="Georgia"/>
              <a:ea typeface="Georgia"/>
              <a:cs typeface="Georgia"/>
              <a:sym typeface="Georgia"/>
            </a:endParaRPr>
          </a:p>
        </p:txBody>
      </p:sp>
      <p:pic>
        <p:nvPicPr>
          <p:cNvPr id="277" name="Google Shape;277;p42"/>
          <p:cNvPicPr preferRelativeResize="0"/>
          <p:nvPr/>
        </p:nvPicPr>
        <p:blipFill rotWithShape="1">
          <a:blip r:embed="rId4">
            <a:alphaModFix/>
          </a:blip>
          <a:srcRect b="14669" l="0" r="0" t="13702"/>
          <a:stretch/>
        </p:blipFill>
        <p:spPr>
          <a:xfrm>
            <a:off x="1610675" y="3014675"/>
            <a:ext cx="1403025" cy="1004875"/>
          </a:xfrm>
          <a:prstGeom prst="rect">
            <a:avLst/>
          </a:prstGeom>
          <a:noFill/>
          <a:ln>
            <a:noFill/>
          </a:ln>
        </p:spPr>
      </p:pic>
      <p:pic>
        <p:nvPicPr>
          <p:cNvPr id="278" name="Google Shape;278;p42"/>
          <p:cNvPicPr preferRelativeResize="0"/>
          <p:nvPr/>
        </p:nvPicPr>
        <p:blipFill>
          <a:blip r:embed="rId5">
            <a:alphaModFix/>
          </a:blip>
          <a:stretch>
            <a:fillRect/>
          </a:stretch>
        </p:blipFill>
        <p:spPr>
          <a:xfrm>
            <a:off x="4565800" y="3014675"/>
            <a:ext cx="1914048" cy="1004875"/>
          </a:xfrm>
          <a:prstGeom prst="rect">
            <a:avLst/>
          </a:prstGeom>
          <a:noFill/>
          <a:ln>
            <a:noFill/>
          </a:ln>
        </p:spPr>
      </p:pic>
      <p:pic>
        <p:nvPicPr>
          <p:cNvPr id="279" name="Google Shape;279;p42"/>
          <p:cNvPicPr preferRelativeResize="0"/>
          <p:nvPr/>
        </p:nvPicPr>
        <p:blipFill>
          <a:blip r:embed="rId6">
            <a:alphaModFix/>
          </a:blip>
          <a:stretch>
            <a:fillRect/>
          </a:stretch>
        </p:blipFill>
        <p:spPr>
          <a:xfrm>
            <a:off x="7328625" y="2992025"/>
            <a:ext cx="252866" cy="1560900"/>
          </a:xfrm>
          <a:prstGeom prst="rect">
            <a:avLst/>
          </a:prstGeom>
          <a:noFill/>
          <a:ln>
            <a:noFill/>
          </a:ln>
        </p:spPr>
      </p:pic>
      <p:sp>
        <p:nvSpPr>
          <p:cNvPr id="280" name="Google Shape;280;p42"/>
          <p:cNvSpPr txBox="1"/>
          <p:nvPr/>
        </p:nvSpPr>
        <p:spPr>
          <a:xfrm>
            <a:off x="6510125" y="2800881"/>
            <a:ext cx="668700" cy="12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a:t>
            </a:r>
            <a:endParaRPr sz="3600"/>
          </a:p>
          <a:p>
            <a:pPr indent="0" lvl="0" marL="0" rtl="0" algn="l">
              <a:spcBef>
                <a:spcPts val="0"/>
              </a:spcBef>
              <a:spcAft>
                <a:spcPts val="0"/>
              </a:spcAft>
              <a:buNone/>
            </a:pPr>
            <a:r>
              <a:rPr lang="en" sz="3600"/>
              <a:t>😴</a:t>
            </a:r>
            <a:endParaRPr sz="3600"/>
          </a:p>
        </p:txBody>
      </p:sp>
      <p:pic>
        <p:nvPicPr>
          <p:cNvPr id="281" name="Google Shape;281;p42"/>
          <p:cNvPicPr preferRelativeResize="0"/>
          <p:nvPr/>
        </p:nvPicPr>
        <p:blipFill>
          <a:blip r:embed="rId7">
            <a:alphaModFix/>
          </a:blip>
          <a:stretch>
            <a:fillRect/>
          </a:stretch>
        </p:blipFill>
        <p:spPr>
          <a:xfrm>
            <a:off x="4755900" y="1394150"/>
            <a:ext cx="1234200" cy="1234200"/>
          </a:xfrm>
          <a:prstGeom prst="rect">
            <a:avLst/>
          </a:prstGeom>
          <a:noFill/>
          <a:ln>
            <a:noFill/>
          </a:ln>
        </p:spPr>
      </p:pic>
      <p:pic>
        <p:nvPicPr>
          <p:cNvPr id="282" name="Google Shape;282;p42"/>
          <p:cNvPicPr preferRelativeResize="0"/>
          <p:nvPr/>
        </p:nvPicPr>
        <p:blipFill>
          <a:blip r:embed="rId8">
            <a:alphaModFix/>
          </a:blip>
          <a:stretch>
            <a:fillRect/>
          </a:stretch>
        </p:blipFill>
        <p:spPr>
          <a:xfrm>
            <a:off x="6167074" y="1546550"/>
            <a:ext cx="929050" cy="929050"/>
          </a:xfrm>
          <a:prstGeom prst="rect">
            <a:avLst/>
          </a:prstGeom>
          <a:noFill/>
          <a:ln>
            <a:noFill/>
          </a:ln>
        </p:spPr>
      </p:pic>
      <p:sp>
        <p:nvSpPr>
          <p:cNvPr id="283" name="Google Shape;283;p42"/>
          <p:cNvSpPr txBox="1"/>
          <p:nvPr/>
        </p:nvSpPr>
        <p:spPr>
          <a:xfrm>
            <a:off x="1747850" y="1620200"/>
            <a:ext cx="2340300" cy="8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     💻</a:t>
            </a:r>
            <a:endParaRPr sz="3600"/>
          </a:p>
        </p:txBody>
      </p:sp>
      <p:pic>
        <p:nvPicPr>
          <p:cNvPr id="284" name="Google Shape;284;p42"/>
          <p:cNvPicPr preferRelativeResize="0"/>
          <p:nvPr/>
        </p:nvPicPr>
        <p:blipFill>
          <a:blip r:embed="rId9">
            <a:alphaModFix/>
          </a:blip>
          <a:stretch>
            <a:fillRect/>
          </a:stretch>
        </p:blipFill>
        <p:spPr>
          <a:xfrm>
            <a:off x="2770300" y="1675252"/>
            <a:ext cx="572717" cy="572700"/>
          </a:xfrm>
          <a:prstGeom prst="rect">
            <a:avLst/>
          </a:prstGeom>
          <a:noFill/>
          <a:ln>
            <a:noFill/>
          </a:ln>
        </p:spPr>
      </p:pic>
      <p:pic>
        <p:nvPicPr>
          <p:cNvPr id="285" name="Google Shape;285;p42"/>
          <p:cNvPicPr preferRelativeResize="0"/>
          <p:nvPr/>
        </p:nvPicPr>
        <p:blipFill>
          <a:blip r:embed="rId10">
            <a:alphaModFix/>
          </a:blip>
          <a:stretch>
            <a:fillRect/>
          </a:stretch>
        </p:blipFill>
        <p:spPr>
          <a:xfrm>
            <a:off x="3276600" y="3115698"/>
            <a:ext cx="859423" cy="822900"/>
          </a:xfrm>
          <a:prstGeom prst="rect">
            <a:avLst/>
          </a:prstGeom>
          <a:noFill/>
          <a:ln>
            <a:noFill/>
          </a:ln>
        </p:spPr>
      </p:pic>
      <p:sp>
        <p:nvSpPr>
          <p:cNvPr id="286" name="Google Shape;286;p42"/>
          <p:cNvSpPr/>
          <p:nvPr/>
        </p:nvSpPr>
        <p:spPr>
          <a:xfrm>
            <a:off x="3236163" y="3386150"/>
            <a:ext cx="326484" cy="276264"/>
          </a:xfrm>
          <a:prstGeom prst="cloud">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7" name="Google Shape;287;p42"/>
          <p:cNvPicPr preferRelativeResize="0"/>
          <p:nvPr/>
        </p:nvPicPr>
        <p:blipFill>
          <a:blip r:embed="rId11">
            <a:alphaModFix/>
          </a:blip>
          <a:stretch>
            <a:fillRect/>
          </a:stretch>
        </p:blipFill>
        <p:spPr>
          <a:xfrm flipH="1">
            <a:off x="2566990" y="3184602"/>
            <a:ext cx="668700" cy="553964"/>
          </a:xfrm>
          <a:prstGeom prst="rect">
            <a:avLst/>
          </a:prstGeom>
          <a:noFill/>
          <a:ln>
            <a:noFill/>
          </a:ln>
        </p:spPr>
      </p:pic>
      <p:sp>
        <p:nvSpPr>
          <p:cNvPr id="288" name="Google Shape;288;p42"/>
          <p:cNvSpPr txBox="1"/>
          <p:nvPr/>
        </p:nvSpPr>
        <p:spPr>
          <a:xfrm>
            <a:off x="2258450" y="3032200"/>
            <a:ext cx="523800" cy="27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434343"/>
                </a:solidFill>
                <a:latin typeface="Roboto"/>
                <a:ea typeface="Roboto"/>
                <a:cs typeface="Roboto"/>
                <a:sym typeface="Roboto"/>
              </a:rPr>
              <a:t>Les</a:t>
            </a:r>
            <a:endParaRPr b="1" sz="1300">
              <a:solidFill>
                <a:srgbClr val="434343"/>
              </a:solidFill>
              <a:latin typeface="Roboto"/>
              <a:ea typeface="Roboto"/>
              <a:cs typeface="Roboto"/>
              <a:sym typeface="Roboto"/>
            </a:endParaRPr>
          </a:p>
        </p:txBody>
      </p:sp>
      <p:sp>
        <p:nvSpPr>
          <p:cNvPr id="289" name="Google Shape;289;p42"/>
          <p:cNvSpPr/>
          <p:nvPr/>
        </p:nvSpPr>
        <p:spPr>
          <a:xfrm>
            <a:off x="1089650" y="2870025"/>
            <a:ext cx="3633900" cy="18009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3"/>
          <p:cNvPicPr preferRelativeResize="0"/>
          <p:nvPr/>
        </p:nvPicPr>
        <p:blipFill rotWithShape="1">
          <a:blip r:embed="rId3">
            <a:alphaModFix/>
          </a:blip>
          <a:srcRect b="0" l="3031" r="21734" t="0"/>
          <a:stretch/>
        </p:blipFill>
        <p:spPr>
          <a:xfrm>
            <a:off x="806450" y="1371600"/>
            <a:ext cx="7569224" cy="1573225"/>
          </a:xfrm>
          <a:prstGeom prst="rect">
            <a:avLst/>
          </a:prstGeom>
          <a:noFill/>
          <a:ln>
            <a:noFill/>
          </a:ln>
        </p:spPr>
      </p:pic>
      <p:pic>
        <p:nvPicPr>
          <p:cNvPr id="295" name="Google Shape;295;p43"/>
          <p:cNvPicPr preferRelativeResize="0"/>
          <p:nvPr/>
        </p:nvPicPr>
        <p:blipFill>
          <a:blip r:embed="rId4">
            <a:alphaModFix/>
          </a:blip>
          <a:stretch>
            <a:fillRect/>
          </a:stretch>
        </p:blipFill>
        <p:spPr>
          <a:xfrm>
            <a:off x="609600" y="2998775"/>
            <a:ext cx="3849624" cy="1977121"/>
          </a:xfrm>
          <a:prstGeom prst="rect">
            <a:avLst/>
          </a:prstGeom>
          <a:noFill/>
          <a:ln>
            <a:noFill/>
          </a:ln>
        </p:spPr>
      </p:pic>
      <p:pic>
        <p:nvPicPr>
          <p:cNvPr id="296" name="Google Shape;296;p43"/>
          <p:cNvPicPr preferRelativeResize="0"/>
          <p:nvPr/>
        </p:nvPicPr>
        <p:blipFill>
          <a:blip r:embed="rId5">
            <a:alphaModFix/>
          </a:blip>
          <a:stretch>
            <a:fillRect/>
          </a:stretch>
        </p:blipFill>
        <p:spPr>
          <a:xfrm>
            <a:off x="4414800" y="2965704"/>
            <a:ext cx="3977640" cy="1929384"/>
          </a:xfrm>
          <a:prstGeom prst="rect">
            <a:avLst/>
          </a:prstGeom>
          <a:noFill/>
          <a:ln>
            <a:noFill/>
          </a:ln>
        </p:spPr>
      </p:pic>
      <p:sp>
        <p:nvSpPr>
          <p:cNvPr id="297" name="Google Shape;29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Practicing guitar without the guitar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Integration</a:t>
            </a:r>
            <a:endParaRPr/>
          </a:p>
        </p:txBody>
      </p:sp>
      <p:sp>
        <p:nvSpPr>
          <p:cNvPr id="303" name="Google Shape;303;p44"/>
          <p:cNvSpPr txBox="1"/>
          <p:nvPr>
            <p:ph idx="1" type="body"/>
          </p:nvPr>
        </p:nvSpPr>
        <p:spPr>
          <a:xfrm>
            <a:off x="311700" y="1152475"/>
            <a:ext cx="6011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“Whenever you learn something new it's very important that you spend time integrating it with what you already know.”</a:t>
            </a:r>
            <a:endParaRPr/>
          </a:p>
          <a:p>
            <a:pPr indent="0" lvl="0" marL="0" rtl="0" algn="l">
              <a:spcBef>
                <a:spcPts val="1200"/>
              </a:spcBef>
              <a:spcAft>
                <a:spcPts val="0"/>
              </a:spcAft>
              <a:buNone/>
            </a:pPr>
            <a:r>
              <a:rPr lang="en" sz="1200"/>
              <a:t>~Claus Levin, the Wizard of Shred </a:t>
            </a:r>
            <a:r>
              <a:rPr lang="en" sz="1200" u="sng">
                <a:solidFill>
                  <a:schemeClr val="accent5"/>
                </a:solidFill>
                <a:hlinkClick r:id="rId3">
                  <a:extLst>
                    <a:ext uri="{A12FA001-AC4F-418D-AE19-62706E023703}">
                      <ahyp:hlinkClr val="tx"/>
                    </a:ext>
                  </a:extLst>
                </a:hlinkClick>
              </a:rPr>
              <a:t>Integrating Sweep Picking With Other Techniques</a:t>
            </a:r>
            <a:endParaRPr sz="1250"/>
          </a:p>
          <a:p>
            <a:pPr indent="0" lvl="0" marL="0" rtl="0" algn="l">
              <a:spcBef>
                <a:spcPts val="1200"/>
              </a:spcBef>
              <a:spcAft>
                <a:spcPts val="1200"/>
              </a:spcAft>
              <a:buClr>
                <a:schemeClr val="dk1"/>
              </a:buClr>
              <a:buSzPts val="1100"/>
              <a:buFont typeface="Arial"/>
              <a:buNone/>
            </a:pPr>
            <a:r>
              <a:t/>
            </a:r>
            <a:endParaRPr/>
          </a:p>
        </p:txBody>
      </p:sp>
      <p:pic>
        <p:nvPicPr>
          <p:cNvPr id="304" name="Google Shape;304;p44"/>
          <p:cNvPicPr preferRelativeResize="0"/>
          <p:nvPr/>
        </p:nvPicPr>
        <p:blipFill rotWithShape="1">
          <a:blip r:embed="rId4">
            <a:alphaModFix/>
          </a:blip>
          <a:srcRect b="3987" l="7326" r="6983" t="2841"/>
          <a:stretch/>
        </p:blipFill>
        <p:spPr>
          <a:xfrm>
            <a:off x="6255300" y="1126275"/>
            <a:ext cx="2627900" cy="3560025"/>
          </a:xfrm>
          <a:prstGeom prst="rect">
            <a:avLst/>
          </a:prstGeom>
          <a:noFill/>
          <a:ln>
            <a:noFill/>
          </a:ln>
        </p:spPr>
      </p:pic>
      <p:pic>
        <p:nvPicPr>
          <p:cNvPr id="305" name="Google Shape;305;p44"/>
          <p:cNvPicPr preferRelativeResize="0"/>
          <p:nvPr/>
        </p:nvPicPr>
        <p:blipFill rotWithShape="1">
          <a:blip r:embed="rId5">
            <a:alphaModFix/>
          </a:blip>
          <a:srcRect b="11304" l="0" r="0" t="9083"/>
          <a:stretch/>
        </p:blipFill>
        <p:spPr>
          <a:xfrm>
            <a:off x="487175" y="2678350"/>
            <a:ext cx="4969250" cy="2225300"/>
          </a:xfrm>
          <a:prstGeom prst="rect">
            <a:avLst/>
          </a:prstGeom>
          <a:noFill/>
          <a:ln>
            <a:noFill/>
          </a:ln>
        </p:spPr>
      </p:pic>
      <p:cxnSp>
        <p:nvCxnSpPr>
          <p:cNvPr id="306" name="Google Shape;306;p44"/>
          <p:cNvCxnSpPr/>
          <p:nvPr/>
        </p:nvCxnSpPr>
        <p:spPr>
          <a:xfrm>
            <a:off x="3929725" y="2918200"/>
            <a:ext cx="999300" cy="13200"/>
          </a:xfrm>
          <a:prstGeom prst="straightConnector1">
            <a:avLst/>
          </a:prstGeom>
          <a:noFill/>
          <a:ln cap="flat" cmpd="sng" w="28575">
            <a:solidFill>
              <a:srgbClr val="FF0000"/>
            </a:solidFill>
            <a:prstDash val="solid"/>
            <a:round/>
            <a:headEnd len="med" w="med" type="none"/>
            <a:tailEnd len="med" w="med" type="none"/>
          </a:ln>
        </p:spPr>
      </p:cxnSp>
      <p:cxnSp>
        <p:nvCxnSpPr>
          <p:cNvPr id="307" name="Google Shape;307;p44"/>
          <p:cNvCxnSpPr/>
          <p:nvPr/>
        </p:nvCxnSpPr>
        <p:spPr>
          <a:xfrm>
            <a:off x="4158325" y="3832600"/>
            <a:ext cx="704100" cy="5100"/>
          </a:xfrm>
          <a:prstGeom prst="straightConnector1">
            <a:avLst/>
          </a:prstGeom>
          <a:noFill/>
          <a:ln cap="flat" cmpd="sng" w="28575">
            <a:solidFill>
              <a:srgbClr val="FF0000"/>
            </a:solidFill>
            <a:prstDash val="solid"/>
            <a:round/>
            <a:headEnd len="med" w="med" type="none"/>
            <a:tailEnd len="med" w="med" type="none"/>
          </a:ln>
        </p:spPr>
      </p:cxnSp>
      <p:cxnSp>
        <p:nvCxnSpPr>
          <p:cNvPr id="308" name="Google Shape;308;p44"/>
          <p:cNvCxnSpPr/>
          <p:nvPr/>
        </p:nvCxnSpPr>
        <p:spPr>
          <a:xfrm>
            <a:off x="3929725" y="4553712"/>
            <a:ext cx="1052700" cy="0"/>
          </a:xfrm>
          <a:prstGeom prst="straightConnector1">
            <a:avLst/>
          </a:prstGeom>
          <a:noFill/>
          <a:ln cap="flat" cmpd="sng" w="28575">
            <a:solidFill>
              <a:srgbClr val="FF0000"/>
            </a:solidFill>
            <a:prstDash val="solid"/>
            <a:round/>
            <a:headEnd len="med" w="med" type="none"/>
            <a:tailEnd len="med" w="med" type="none"/>
          </a:ln>
        </p:spPr>
      </p:cxnSp>
      <p:sp>
        <p:nvSpPr>
          <p:cNvPr id="309" name="Google Shape;309;p44"/>
          <p:cNvSpPr txBox="1"/>
          <p:nvPr/>
        </p:nvSpPr>
        <p:spPr>
          <a:xfrm>
            <a:off x="4147975" y="2880360"/>
            <a:ext cx="13857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Old</a:t>
            </a:r>
            <a:endParaRPr/>
          </a:p>
        </p:txBody>
      </p:sp>
      <p:sp>
        <p:nvSpPr>
          <p:cNvPr id="310" name="Google Shape;310;p44"/>
          <p:cNvSpPr txBox="1"/>
          <p:nvPr/>
        </p:nvSpPr>
        <p:spPr>
          <a:xfrm>
            <a:off x="4071775" y="4501325"/>
            <a:ext cx="13857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Old</a:t>
            </a:r>
            <a:endParaRPr/>
          </a:p>
        </p:txBody>
      </p:sp>
      <p:sp>
        <p:nvSpPr>
          <p:cNvPr id="311" name="Google Shape;311;p44"/>
          <p:cNvSpPr txBox="1"/>
          <p:nvPr/>
        </p:nvSpPr>
        <p:spPr>
          <a:xfrm>
            <a:off x="4224175" y="3794760"/>
            <a:ext cx="13857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New</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Imaginative powers - using the mind’s eye/ear/etc.</a:t>
            </a:r>
            <a:endParaRPr/>
          </a:p>
        </p:txBody>
      </p:sp>
      <p:sp>
        <p:nvSpPr>
          <p:cNvPr id="317" name="Google Shape;317;p45"/>
          <p:cNvSpPr txBox="1"/>
          <p:nvPr>
            <p:ph idx="1" type="body"/>
          </p:nvPr>
        </p:nvSpPr>
        <p:spPr>
          <a:xfrm>
            <a:off x="311700" y="1152475"/>
            <a:ext cx="8520600" cy="376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"pseudo-reality in one’s imagination can be so convincing that it can have unexpected effects on the physical body.”</a:t>
            </a:r>
            <a:endParaRPr/>
          </a:p>
          <a:p>
            <a:pPr indent="0" lvl="0" marL="0" rtl="0" algn="l">
              <a:spcBef>
                <a:spcPts val="1200"/>
              </a:spcBef>
              <a:spcAft>
                <a:spcPts val="0"/>
              </a:spcAft>
              <a:buClr>
                <a:schemeClr val="dk1"/>
              </a:buClr>
              <a:buSzPts val="1100"/>
              <a:buFont typeface="Arial"/>
              <a:buNone/>
            </a:pPr>
            <a:r>
              <a:rPr lang="en" sz="1200"/>
              <a:t>~Marisa Brook, </a:t>
            </a:r>
            <a:r>
              <a:rPr lang="en" sz="1200" u="sng">
                <a:solidFill>
                  <a:schemeClr val="hlink"/>
                </a:solidFill>
                <a:hlinkClick r:id="rId3"/>
              </a:rPr>
              <a:t>The Science of Mental Fitness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rPr lang="en" sz="2400"/>
              <a:t>🎸 Increasing skills (music, etc)</a:t>
            </a:r>
            <a:endParaRPr sz="2400"/>
          </a:p>
          <a:p>
            <a:pPr indent="0" lvl="0" marL="0" rtl="0" algn="l">
              <a:spcBef>
                <a:spcPts val="0"/>
              </a:spcBef>
              <a:spcAft>
                <a:spcPts val="0"/>
              </a:spcAft>
              <a:buNone/>
            </a:pPr>
            <a:r>
              <a:rPr lang="en" sz="2400"/>
              <a:t>💪 Building muscle</a:t>
            </a:r>
            <a:endParaRPr sz="2400"/>
          </a:p>
          <a:p>
            <a:pPr indent="0" lvl="0" marL="0" rtl="0" algn="l">
              <a:spcBef>
                <a:spcPts val="0"/>
              </a:spcBef>
              <a:spcAft>
                <a:spcPts val="0"/>
              </a:spcAft>
              <a:buNone/>
            </a:pPr>
            <a:r>
              <a:rPr lang="en" sz="2400"/>
              <a:t>🤕 Pain management</a:t>
            </a:r>
            <a:endParaRPr sz="2400"/>
          </a:p>
          <a:p>
            <a:pPr indent="0" lvl="0" marL="0" rtl="0" algn="l">
              <a:spcBef>
                <a:spcPts val="0"/>
              </a:spcBef>
              <a:spcAft>
                <a:spcPts val="0"/>
              </a:spcAft>
              <a:buNone/>
            </a:pPr>
            <a:r>
              <a:rPr lang="en" sz="2400"/>
              <a:t>☺️ Relaxation</a:t>
            </a:r>
            <a:endParaRPr sz="2400"/>
          </a:p>
        </p:txBody>
      </p:sp>
      <p:pic>
        <p:nvPicPr>
          <p:cNvPr id="318" name="Google Shape;318;p45"/>
          <p:cNvPicPr preferRelativeResize="0"/>
          <p:nvPr/>
        </p:nvPicPr>
        <p:blipFill>
          <a:blip r:embed="rId4">
            <a:alphaModFix/>
          </a:blip>
          <a:stretch>
            <a:fillRect/>
          </a:stretch>
        </p:blipFill>
        <p:spPr>
          <a:xfrm>
            <a:off x="5804425" y="1866475"/>
            <a:ext cx="2976000" cy="297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story</a:t>
            </a:r>
            <a:endParaRPr/>
          </a:p>
        </p:txBody>
      </p:sp>
      <p:sp>
        <p:nvSpPr>
          <p:cNvPr id="76" name="Google Shape;76;p16"/>
          <p:cNvSpPr txBox="1"/>
          <p:nvPr>
            <p:ph idx="1" type="body"/>
          </p:nvPr>
        </p:nvSpPr>
        <p:spPr>
          <a:xfrm>
            <a:off x="311700" y="1152475"/>
            <a:ext cx="3803100" cy="65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How I'm Building My Second Brain</a:t>
            </a:r>
            <a:endParaRPr/>
          </a:p>
          <a:p>
            <a:pPr indent="0" lvl="0" marL="0" rtl="0" algn="l">
              <a:spcBef>
                <a:spcPts val="1200"/>
              </a:spcBef>
              <a:spcAft>
                <a:spcPts val="1200"/>
              </a:spcAft>
              <a:buNone/>
            </a:pPr>
            <a:r>
              <a:t/>
            </a:r>
            <a:endParaRPr/>
          </a:p>
        </p:txBody>
      </p:sp>
      <p:sp>
        <p:nvSpPr>
          <p:cNvPr id="77" name="Google Shape;77;p16"/>
          <p:cNvSpPr txBox="1"/>
          <p:nvPr/>
        </p:nvSpPr>
        <p:spPr>
          <a:xfrm>
            <a:off x="535975" y="1954700"/>
            <a:ext cx="3147300" cy="20400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urier New"/>
                <a:ea typeface="Courier New"/>
                <a:cs typeface="Courier New"/>
                <a:sym typeface="Courier New"/>
              </a:rPr>
              <a:t>// big .md notes collection</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Projects</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[[how-to-x]]</a:t>
            </a:r>
            <a:endParaRPr>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[[how-to-y]]</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x</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[[all-about-x1]]</a:t>
            </a:r>
            <a:endParaRPr>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[[all-about-x2]]</a:t>
            </a:r>
            <a:endParaRPr>
              <a:solidFill>
                <a:schemeClr val="dk1"/>
              </a:solidFill>
              <a:latin typeface="Courier New"/>
              <a:ea typeface="Courier New"/>
              <a:cs typeface="Courier New"/>
              <a:sym typeface="Courier New"/>
            </a:endParaRPr>
          </a:p>
        </p:txBody>
      </p:sp>
      <p:pic>
        <p:nvPicPr>
          <p:cNvPr id="78" name="Google Shape;78;p16"/>
          <p:cNvPicPr preferRelativeResize="0"/>
          <p:nvPr/>
        </p:nvPicPr>
        <p:blipFill rotWithShape="1">
          <a:blip r:embed="rId4">
            <a:alphaModFix/>
          </a:blip>
          <a:srcRect b="0" l="8408" r="10429" t="0"/>
          <a:stretch/>
        </p:blipFill>
        <p:spPr>
          <a:xfrm>
            <a:off x="4000500" y="408975"/>
            <a:ext cx="5143500" cy="46045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0" l="0" r="21352" t="0"/>
          <a:stretch/>
        </p:blipFill>
        <p:spPr>
          <a:xfrm>
            <a:off x="1615450" y="26100"/>
            <a:ext cx="5851875" cy="496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Rote learning takes up to </a:t>
            </a:r>
            <a:r>
              <a:rPr b="1" lang="en"/>
              <a:t>160 repetitions</a:t>
            </a:r>
            <a:endParaRPr b="1"/>
          </a:p>
        </p:txBody>
      </p:sp>
      <p:sp>
        <p:nvSpPr>
          <p:cNvPr id="89" name="Google Shape;89;p18"/>
          <p:cNvSpPr txBox="1"/>
          <p:nvPr>
            <p:ph idx="1" type="body"/>
          </p:nvPr>
        </p:nvSpPr>
        <p:spPr>
          <a:xfrm>
            <a:off x="398875" y="1109375"/>
            <a:ext cx="8520600" cy="15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u="sng">
                <a:solidFill>
                  <a:schemeClr val="accent5"/>
                </a:solidFill>
                <a:hlinkClick r:id="rId3">
                  <a:extLst>
                    <a:ext uri="{A12FA001-AC4F-418D-AE19-62706E023703}">
                      <ahyp:hlinkClr val="tx"/>
                    </a:ext>
                  </a:extLst>
                </a:hlinkClick>
              </a:rPr>
              <a:t>Rote Memorization and Alternatives to Learn Faster and More - A Tutor</a:t>
            </a:r>
            <a:endParaRPr/>
          </a:p>
          <a:p>
            <a:pPr indent="0" lvl="0" marL="0" rtl="0" algn="l">
              <a:spcBef>
                <a:spcPts val="1200"/>
              </a:spcBef>
              <a:spcAft>
                <a:spcPts val="0"/>
              </a:spcAft>
              <a:buClr>
                <a:schemeClr val="dk1"/>
              </a:buClr>
              <a:buSzPts val="1100"/>
              <a:buFont typeface="Arial"/>
              <a:buNone/>
            </a:pPr>
            <a:r>
              <a:t/>
            </a:r>
            <a:endParaRPr b="1"/>
          </a:p>
          <a:p>
            <a:pPr indent="0" lvl="0" marL="0" rtl="0" algn="l">
              <a:spcBef>
                <a:spcPts val="1200"/>
              </a:spcBef>
              <a:spcAft>
                <a:spcPts val="1200"/>
              </a:spcAft>
              <a:buNone/>
            </a:pPr>
            <a:r>
              <a:t/>
            </a:r>
            <a:endParaRPr/>
          </a:p>
        </p:txBody>
      </p:sp>
      <p:pic>
        <p:nvPicPr>
          <p:cNvPr id="90" name="Google Shape;90;p18"/>
          <p:cNvPicPr preferRelativeResize="0"/>
          <p:nvPr/>
        </p:nvPicPr>
        <p:blipFill>
          <a:blip r:embed="rId4">
            <a:alphaModFix/>
          </a:blip>
          <a:stretch>
            <a:fillRect/>
          </a:stretch>
        </p:blipFill>
        <p:spPr>
          <a:xfrm>
            <a:off x="3020200" y="2299000"/>
            <a:ext cx="2261820" cy="2150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1633775" y="327076"/>
            <a:ext cx="5758924" cy="3318575"/>
          </a:xfrm>
          <a:prstGeom prst="rect">
            <a:avLst/>
          </a:prstGeom>
          <a:noFill/>
          <a:ln>
            <a:noFill/>
          </a:ln>
        </p:spPr>
      </p:pic>
      <p:sp>
        <p:nvSpPr>
          <p:cNvPr id="96" name="Google Shape;96;p19"/>
          <p:cNvSpPr txBox="1"/>
          <p:nvPr/>
        </p:nvSpPr>
        <p:spPr>
          <a:xfrm>
            <a:off x="2471325" y="3990825"/>
            <a:ext cx="4167000" cy="1000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2"/>
                </a:solidFill>
              </a:rPr>
              <a:t>A picture is worth </a:t>
            </a:r>
            <a:r>
              <a:rPr b="1" lang="en" sz="1800">
                <a:solidFill>
                  <a:schemeClr val="dk2"/>
                </a:solidFill>
              </a:rPr>
              <a:t>1000</a:t>
            </a:r>
            <a:r>
              <a:rPr lang="en" sz="1800">
                <a:solidFill>
                  <a:schemeClr val="dk2"/>
                </a:solidFill>
              </a:rPr>
              <a:t> words</a:t>
            </a:r>
            <a:endParaRPr sz="1800">
              <a:solidFill>
                <a:schemeClr val="dk2"/>
              </a:solidFill>
            </a:endParaRPr>
          </a:p>
          <a:p>
            <a:pPr indent="0" lvl="0" marL="0" rtl="0" algn="ctr">
              <a:lnSpc>
                <a:spcPct val="115000"/>
              </a:lnSpc>
              <a:spcBef>
                <a:spcPts val="1200"/>
              </a:spcBef>
              <a:spcAft>
                <a:spcPts val="1200"/>
              </a:spcAft>
              <a:buClr>
                <a:schemeClr val="dk1"/>
              </a:buClr>
              <a:buSzPts val="1100"/>
              <a:buFont typeface="Arial"/>
              <a:buNone/>
            </a:pPr>
            <a:r>
              <a:rPr b="1" lang="en" sz="1800">
                <a:solidFill>
                  <a:schemeClr val="dk2"/>
                </a:solidFill>
              </a:rPr>
              <a:t>50%</a:t>
            </a:r>
            <a:r>
              <a:rPr lang="en" sz="1800">
                <a:solidFill>
                  <a:schemeClr val="dk2"/>
                </a:solidFill>
              </a:rPr>
              <a:t> of our brains are visual</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4542200" y="1541275"/>
            <a:ext cx="4211997" cy="3449826"/>
          </a:xfrm>
          <a:prstGeom prst="rect">
            <a:avLst/>
          </a:prstGeom>
          <a:noFill/>
          <a:ln>
            <a:noFill/>
          </a:ln>
        </p:spPr>
      </p:pic>
      <p:sp>
        <p:nvSpPr>
          <p:cNvPr id="102" name="Google Shape;102;p20"/>
          <p:cNvSpPr txBox="1"/>
          <p:nvPr/>
        </p:nvSpPr>
        <p:spPr>
          <a:xfrm>
            <a:off x="328700" y="3544575"/>
            <a:ext cx="3908700" cy="1108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1800">
                <a:solidFill>
                  <a:schemeClr val="dk2"/>
                </a:solidFill>
              </a:rPr>
              <a:t>Ars Memoriae</a:t>
            </a:r>
            <a:endParaRPr i="1" sz="1800">
              <a:solidFill>
                <a:schemeClr val="dk2"/>
              </a:solidFill>
            </a:endParaRPr>
          </a:p>
          <a:p>
            <a:pPr indent="0" lvl="0" marL="0" rtl="0" algn="ctr">
              <a:lnSpc>
                <a:spcPct val="100000"/>
              </a:lnSpc>
              <a:spcBef>
                <a:spcPts val="1200"/>
              </a:spcBef>
              <a:spcAft>
                <a:spcPts val="1200"/>
              </a:spcAft>
              <a:buNone/>
            </a:pPr>
            <a:r>
              <a:rPr b="1" lang="en" sz="1800">
                <a:solidFill>
                  <a:schemeClr val="dk2"/>
                </a:solidFill>
              </a:rPr>
              <a:t>2500</a:t>
            </a:r>
            <a:r>
              <a:rPr lang="en" sz="1800">
                <a:solidFill>
                  <a:schemeClr val="dk2"/>
                </a:solidFill>
              </a:rPr>
              <a:t> year old memory techniques</a:t>
            </a:r>
            <a:endParaRPr sz="1800"/>
          </a:p>
        </p:txBody>
      </p:sp>
      <p:pic>
        <p:nvPicPr>
          <p:cNvPr id="103" name="Google Shape;103;p20"/>
          <p:cNvPicPr preferRelativeResize="0"/>
          <p:nvPr/>
        </p:nvPicPr>
        <p:blipFill>
          <a:blip r:embed="rId4">
            <a:alphaModFix/>
          </a:blip>
          <a:stretch>
            <a:fillRect/>
          </a:stretch>
        </p:blipFill>
        <p:spPr>
          <a:xfrm>
            <a:off x="1266250" y="304425"/>
            <a:ext cx="2239421" cy="3007949"/>
          </a:xfrm>
          <a:prstGeom prst="rect">
            <a:avLst/>
          </a:prstGeom>
          <a:noFill/>
          <a:ln>
            <a:noFill/>
          </a:ln>
        </p:spPr>
      </p:pic>
      <p:sp>
        <p:nvSpPr>
          <p:cNvPr id="104" name="Google Shape;104;p20"/>
          <p:cNvSpPr txBox="1"/>
          <p:nvPr/>
        </p:nvSpPr>
        <p:spPr>
          <a:xfrm>
            <a:off x="4832027" y="1868962"/>
            <a:ext cx="2368500" cy="91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ambria"/>
                <a:ea typeface="Cambria"/>
                <a:cs typeface="Cambria"/>
                <a:sym typeface="Cambria"/>
              </a:rPr>
              <a:t>i am trained on all the current data</a:t>
            </a:r>
            <a:endParaRPr sz="2000">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 why is text the </a:t>
            </a:r>
            <a:r>
              <a:rPr lang="en"/>
              <a:t>default</a:t>
            </a:r>
            <a:r>
              <a:rPr lang="en"/>
              <a:t>?</a:t>
            </a:r>
            <a:endParaRPr/>
          </a:p>
        </p:txBody>
      </p:sp>
      <p:pic>
        <p:nvPicPr>
          <p:cNvPr id="110" name="Google Shape;110;p21"/>
          <p:cNvPicPr preferRelativeResize="0"/>
          <p:nvPr/>
        </p:nvPicPr>
        <p:blipFill>
          <a:blip r:embed="rId3">
            <a:alphaModFix/>
          </a:blip>
          <a:stretch>
            <a:fillRect/>
          </a:stretch>
        </p:blipFill>
        <p:spPr>
          <a:xfrm>
            <a:off x="659675" y="2004750"/>
            <a:ext cx="1792300" cy="1792300"/>
          </a:xfrm>
          <a:prstGeom prst="rect">
            <a:avLst/>
          </a:prstGeom>
          <a:noFill/>
          <a:ln>
            <a:noFill/>
          </a:ln>
        </p:spPr>
      </p:pic>
      <p:pic>
        <p:nvPicPr>
          <p:cNvPr id="111" name="Google Shape;111;p21"/>
          <p:cNvPicPr preferRelativeResize="0"/>
          <p:nvPr/>
        </p:nvPicPr>
        <p:blipFill rotWithShape="1">
          <a:blip r:embed="rId4">
            <a:alphaModFix/>
          </a:blip>
          <a:srcRect b="48323" l="7097" r="19281" t="18011"/>
          <a:stretch/>
        </p:blipFill>
        <p:spPr>
          <a:xfrm>
            <a:off x="2737325" y="1922600"/>
            <a:ext cx="5942574" cy="15804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